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24" r:id="rId5"/>
    <p:sldId id="302" r:id="rId6"/>
    <p:sldId id="329" r:id="rId7"/>
    <p:sldId id="330" r:id="rId8"/>
    <p:sldId id="331" r:id="rId9"/>
    <p:sldId id="332" r:id="rId10"/>
    <p:sldId id="315" r:id="rId11"/>
    <p:sldId id="294" r:id="rId12"/>
    <p:sldId id="326" r:id="rId13"/>
    <p:sldId id="335" r:id="rId14"/>
    <p:sldId id="310" r:id="rId15"/>
    <p:sldId id="327" r:id="rId16"/>
    <p:sldId id="336" r:id="rId17"/>
    <p:sldId id="311" r:id="rId18"/>
    <p:sldId id="312" r:id="rId19"/>
    <p:sldId id="295" r:id="rId20"/>
    <p:sldId id="334" r:id="rId21"/>
    <p:sldId id="337" r:id="rId22"/>
    <p:sldId id="32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soumaka Erasmia" initials="TE" lastIdx="2" clrIdx="0">
    <p:extLst>
      <p:ext uri="{19B8F6BF-5375-455C-9EA6-DF929625EA0E}">
        <p15:presenceInfo xmlns:p15="http://schemas.microsoft.com/office/powerpoint/2012/main" userId="S::TsoumakaE@unisystems.gr::d098da7a-1a05-4f9f-8b96-af2b406301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BCCD0-D972-61E3-9D5D-CA4B26CE082B}" v="1" dt="2023-09-01T08:55:29.373"/>
  </p1510:revLst>
</p1510:revInfo>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5033" autoAdjust="0"/>
  </p:normalViewPr>
  <p:slideViewPr>
    <p:cSldViewPr snapToGrid="0">
      <p:cViewPr varScale="1">
        <p:scale>
          <a:sx n="108" d="100"/>
          <a:sy n="108" d="100"/>
        </p:scale>
        <p:origin x="540" y="78"/>
      </p:cViewPr>
      <p:guideLst>
        <p:guide orient="horz" pos="1968"/>
        <p:guide pos="408"/>
        <p:guide orient="horz" pos="3912"/>
        <p:guide pos="7272"/>
        <p:guide orient="horz" pos="1656"/>
      </p:guideLst>
    </p:cSldViewPr>
  </p:slideViewPr>
  <p:outlineViewPr>
    <p:cViewPr>
      <p:scale>
        <a:sx n="33" d="100"/>
        <a:sy n="33" d="100"/>
      </p:scale>
      <p:origin x="0" y="-7392"/>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9/1/2023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Buniness Analysis</a:t>
            </a:r>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9/1/2023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a:t>Buniness Analysis</a:t>
            </a:r>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
        <p:nvSpPr>
          <p:cNvPr id="5" name="Footer Placeholder 4">
            <a:extLst>
              <a:ext uri="{FF2B5EF4-FFF2-40B4-BE49-F238E27FC236}">
                <a16:creationId xmlns:a16="http://schemas.microsoft.com/office/drawing/2014/main" id="{88AFD9BE-0BFE-450D-B45B-07768E938685}"/>
              </a:ext>
            </a:extLst>
          </p:cNvPr>
          <p:cNvSpPr>
            <a:spLocks noGrp="1"/>
          </p:cNvSpPr>
          <p:nvPr>
            <p:ph type="ftr" sz="quarter" idx="4"/>
          </p:nvPr>
        </p:nvSpPr>
        <p:spPr/>
        <p:txBody>
          <a:bodyPr/>
          <a:lstStyle/>
          <a:p>
            <a:r>
              <a:rPr lang="en-US" noProof="0"/>
              <a:t>Buniness Analysis</a:t>
            </a:r>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babok</a:t>
            </a:r>
            <a:r>
              <a:rPr lang="en-US" dirty="0"/>
              <a:t>(business analysis book of knowledge) </a:t>
            </a:r>
            <a:r>
              <a:rPr lang="el-GR" dirty="0"/>
              <a:t>είναι ένα </a:t>
            </a:r>
            <a:r>
              <a:rPr lang="en-US" dirty="0"/>
              <a:t>framework (</a:t>
            </a:r>
            <a:r>
              <a:rPr lang="el-GR" dirty="0"/>
              <a:t>πλαίσιο) που περιγράφει τι είναι το </a:t>
            </a:r>
            <a:r>
              <a:rPr lang="en-US" dirty="0"/>
              <a:t>business analysis </a:t>
            </a:r>
            <a:r>
              <a:rPr lang="el-GR" dirty="0"/>
              <a:t>και ποια </a:t>
            </a:r>
            <a:r>
              <a:rPr lang="en-US" dirty="0"/>
              <a:t>tasks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
        <p:nvSpPr>
          <p:cNvPr id="5" name="Footer Placeholder 4">
            <a:extLst>
              <a:ext uri="{FF2B5EF4-FFF2-40B4-BE49-F238E27FC236}">
                <a16:creationId xmlns:a16="http://schemas.microsoft.com/office/drawing/2014/main" id="{5F555B60-3B59-46FB-843D-B9312E6314B7}"/>
              </a:ext>
            </a:extLst>
          </p:cNvPr>
          <p:cNvSpPr>
            <a:spLocks noGrp="1"/>
          </p:cNvSpPr>
          <p:nvPr>
            <p:ph type="ftr" sz="quarter" idx="4"/>
          </p:nvPr>
        </p:nvSpPr>
        <p:spPr/>
        <p:txBody>
          <a:bodyPr/>
          <a:lstStyle/>
          <a:p>
            <a:r>
              <a:rPr lang="en-US" noProof="0"/>
              <a:t>Buniness Analysis</a:t>
            </a:r>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Footer Placeholder 3"/>
          <p:cNvSpPr>
            <a:spLocks noGrp="1"/>
          </p:cNvSpPr>
          <p:nvPr>
            <p:ph type="ftr" sz="quarter" idx="4"/>
          </p:nvPr>
        </p:nvSpPr>
        <p:spPr/>
        <p:txBody>
          <a:bodyPr/>
          <a:lstStyle/>
          <a:p>
            <a:r>
              <a:rPr lang="en-US" noProof="0"/>
              <a:t>Buniness Analysis</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167301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Footer Placeholder 3"/>
          <p:cNvSpPr>
            <a:spLocks noGrp="1"/>
          </p:cNvSpPr>
          <p:nvPr>
            <p:ph type="ftr" sz="quarter" idx="4"/>
          </p:nvPr>
        </p:nvSpPr>
        <p:spPr/>
        <p:txBody>
          <a:bodyPr/>
          <a:lstStyle/>
          <a:p>
            <a:r>
              <a:rPr lang="en-US" noProof="0"/>
              <a:t>Buniness Analysis</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536219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
        <p:nvSpPr>
          <p:cNvPr id="5" name="Footer Placeholder 4">
            <a:extLst>
              <a:ext uri="{FF2B5EF4-FFF2-40B4-BE49-F238E27FC236}">
                <a16:creationId xmlns:a16="http://schemas.microsoft.com/office/drawing/2014/main" id="{ADF85CCE-0FB8-4351-B5D0-86B175999C5D}"/>
              </a:ext>
            </a:extLst>
          </p:cNvPr>
          <p:cNvSpPr>
            <a:spLocks noGrp="1"/>
          </p:cNvSpPr>
          <p:nvPr>
            <p:ph type="ftr" sz="quarter" idx="4"/>
          </p:nvPr>
        </p:nvSpPr>
        <p:spPr/>
        <p:txBody>
          <a:bodyPr/>
          <a:lstStyle/>
          <a:p>
            <a:r>
              <a:rPr lang="en-US" noProof="0"/>
              <a:t>Buniness Analysis</a:t>
            </a:r>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Footer Placeholder 3"/>
          <p:cNvSpPr>
            <a:spLocks noGrp="1"/>
          </p:cNvSpPr>
          <p:nvPr>
            <p:ph type="ftr" sz="quarter" idx="4"/>
          </p:nvPr>
        </p:nvSpPr>
        <p:spPr/>
        <p:txBody>
          <a:bodyPr/>
          <a:lstStyle/>
          <a:p>
            <a:r>
              <a:rPr lang="en-US" noProof="0"/>
              <a:t>Buniness Analysis</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223297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9/1/2023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Business Analysis</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sldNum="0" hdr="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Desktop/2024_Trend_Report_by_Trend_Hunter.pdf" TargetMode="Externa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file:///C:\Users\tsoumakae\Desktop\Concept%20Note-Sample%20Cas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pixabay.com/en/search-engine-optimization-3014143/"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hyperlink" Target="https://www.trendhunter.com/apps/dashboard#p=training&amp;v=1" TargetMode="External"/><Relationship Id="rId2" Type="http://schemas.openxmlformats.org/officeDocument/2006/relationships/hyperlink" Target="https://www.trendhunter.com/apps/dashboard#p=myreports&amp;v=0" TargetMode="External"/><Relationship Id="rId1" Type="http://schemas.openxmlformats.org/officeDocument/2006/relationships/slideLayout" Target="../slideLayouts/slideLayout6.xml"/><Relationship Id="rId4" Type="http://schemas.openxmlformats.org/officeDocument/2006/relationships/hyperlink" Target="https://view.officeapps.live.com/op/view.aspx?src=https%3A%2F%2Fcdn.trendhunterstatic.com%2Fr%2Fdashboard-walkthrough-2018.pptx&amp;wdOrigin=BROWSELINK"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www.wallpaperflare.com/agenda-american-analysis-business-business-people-business-plan-wallpaper-gpgyb"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s://pixabay.com/en/architecture-blue-building-business-2717/"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4156085" y="2376153"/>
            <a:ext cx="3865698" cy="1997488"/>
          </a:xfrm>
        </p:spPr>
        <p:txBody>
          <a:bodyPr/>
          <a:lstStyle/>
          <a:p>
            <a:r>
              <a:rPr lang="en-US" sz="4800" dirty="0"/>
              <a:t>Rol</a:t>
            </a:r>
            <a:r>
              <a:rPr lang="en-US" dirty="0"/>
              <a:t>e : </a:t>
            </a:r>
            <a:r>
              <a:rPr lang="en-US" sz="4800" dirty="0"/>
              <a:t>Business Analyst</a:t>
            </a:r>
            <a:br>
              <a:rPr lang="en-US" sz="4800" dirty="0"/>
            </a:b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p:txBody>
          <a:bodyPr/>
          <a:lstStyle/>
          <a:p>
            <a:r>
              <a:rPr lang="en-US" dirty="0">
                <a:latin typeface="+mj-lt"/>
              </a:rPr>
              <a:t>Athens</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a:xfrm>
            <a:off x="4484582" y="4777143"/>
            <a:ext cx="3267940" cy="1168530"/>
          </a:xfrm>
        </p:spPr>
        <p:txBody>
          <a:bodyPr/>
          <a:lstStyle/>
          <a:p>
            <a:r>
              <a:rPr lang="en-US" dirty="0">
                <a:latin typeface="+mj-lt"/>
              </a:rPr>
              <a:t>September 1, 2023</a:t>
            </a:r>
          </a:p>
          <a:p>
            <a:r>
              <a:rPr lang="en-US" dirty="0">
                <a:latin typeface="+mj-lt"/>
              </a:rPr>
              <a:t>RDI and Business Development Business Unit,</a:t>
            </a:r>
            <a:r>
              <a:rPr lang="el-GR" dirty="0">
                <a:latin typeface="+mj-lt"/>
              </a:rPr>
              <a:t> </a:t>
            </a:r>
            <a:r>
              <a:rPr lang="en-US" dirty="0">
                <a:latin typeface="+mj-lt"/>
              </a:rPr>
              <a:t>UniSystems </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CFF12CE-4DCE-898E-F2C6-9F0C1DC800DC}"/>
              </a:ext>
            </a:extLst>
          </p:cNvPr>
          <p:cNvSpPr>
            <a:spLocks noGrp="1"/>
          </p:cNvSpPr>
          <p:nvPr>
            <p:ph type="body" sz="quarter" idx="15"/>
          </p:nvPr>
        </p:nvSpPr>
        <p:spPr>
          <a:xfrm>
            <a:off x="4804276" y="1746449"/>
            <a:ext cx="5080000" cy="534635"/>
          </a:xfrm>
        </p:spPr>
        <p:txBody>
          <a:bodyPr/>
          <a:lstStyle/>
          <a:p>
            <a:pPr algn="ctr"/>
            <a:r>
              <a:rPr lang="en-US" dirty="0">
                <a:solidFill>
                  <a:schemeClr val="accent4"/>
                </a:solidFill>
              </a:rPr>
              <a:t>Solution</a:t>
            </a:r>
          </a:p>
        </p:txBody>
      </p:sp>
      <p:sp>
        <p:nvSpPr>
          <p:cNvPr id="22" name="Text Placeholder 21">
            <a:extLst>
              <a:ext uri="{FF2B5EF4-FFF2-40B4-BE49-F238E27FC236}">
                <a16:creationId xmlns:a16="http://schemas.microsoft.com/office/drawing/2014/main" id="{EDC9BEB3-5405-B4B3-1CD2-E30B51452AB0}"/>
              </a:ext>
            </a:extLst>
          </p:cNvPr>
          <p:cNvSpPr>
            <a:spLocks noGrp="1"/>
          </p:cNvSpPr>
          <p:nvPr>
            <p:ph type="body" sz="quarter" idx="16"/>
          </p:nvPr>
        </p:nvSpPr>
        <p:spPr>
          <a:xfrm>
            <a:off x="3972232" y="2281084"/>
            <a:ext cx="7871337" cy="2782529"/>
          </a:xfrm>
        </p:spPr>
        <p:txBody>
          <a:bodyPr/>
          <a:lstStyle/>
          <a:p>
            <a:r>
              <a:rPr lang="en-US" sz="2400" b="1" dirty="0">
                <a:latin typeface="+mj-lt"/>
              </a:rPr>
              <a:t>AI Advertisement Platform</a:t>
            </a:r>
            <a:r>
              <a:rPr lang="el-GR" sz="2400" b="1" dirty="0">
                <a:latin typeface="+mj-lt"/>
              </a:rPr>
              <a:t> </a:t>
            </a:r>
            <a:r>
              <a:rPr lang="el-GR" sz="2400" dirty="0">
                <a:latin typeface="+mj-lt"/>
              </a:rPr>
              <a:t>(</a:t>
            </a:r>
            <a:r>
              <a:rPr lang="en-US" dirty="0">
                <a:latin typeface="+mj-lt"/>
              </a:rPr>
              <a:t>e.g. </a:t>
            </a:r>
            <a:r>
              <a:rPr lang="en-US" dirty="0" err="1">
                <a:latin typeface="+mj-lt"/>
              </a:rPr>
              <a:t>Adpilot</a:t>
            </a:r>
            <a:r>
              <a:rPr lang="en-US" dirty="0">
                <a:latin typeface="+mj-lt"/>
              </a:rPr>
              <a:t> by Picsart</a:t>
            </a:r>
            <a:r>
              <a:rPr lang="en-US" sz="2400" dirty="0">
                <a:latin typeface="+mj-lt"/>
              </a:rPr>
              <a:t>)</a:t>
            </a:r>
            <a:endParaRPr lang="el-GR" sz="2400" dirty="0">
              <a:latin typeface="+mj-lt"/>
            </a:endParaRPr>
          </a:p>
          <a:p>
            <a:pPr lvl="1" indent="-266700">
              <a:spcBef>
                <a:spcPts val="1000"/>
              </a:spcBef>
              <a:buClr>
                <a:srgbClr val="FA6F1A"/>
              </a:buClr>
              <a:buFont typeface="Wingdings" panose="05000000000000000000" pitchFamily="2" charset="2"/>
              <a:buChar char="Ø"/>
              <a:defRPr/>
            </a:pPr>
            <a:r>
              <a:rPr kumimoji="0" lang="en-US" sz="1800" b="0" i="0" u="none" strike="noStrike" kern="1200" cap="none" spc="0" normalizeH="0" baseline="0" noProof="0" dirty="0">
                <a:ln>
                  <a:noFill/>
                </a:ln>
                <a:solidFill>
                  <a:srgbClr val="7030A0"/>
                </a:solidFill>
                <a:effectLst/>
                <a:uLnTx/>
                <a:uFillTx/>
                <a:latin typeface="Corbel"/>
                <a:ea typeface="+mn-ea"/>
                <a:cs typeface="Biome Light" panose="020B0303030204020804" pitchFamily="34" charset="0"/>
                <a:hlinkClick r:id="rId2" action="ppaction://hlinkfile">
                  <a:extLst>
                    <a:ext uri="{A12FA001-AC4F-418D-AE19-62706E023703}">
                      <ahyp:hlinkClr xmlns:ahyp="http://schemas.microsoft.com/office/drawing/2018/hyperlinkcolor" val="tx"/>
                    </a:ext>
                  </a:extLst>
                </a:hlinkClick>
              </a:rPr>
              <a:t>../Desktop/2024_Trend_Report_by_Trend_Hunter.pdf</a:t>
            </a:r>
            <a:endParaRPr kumimoji="0" lang="en-US" sz="1800" b="0" i="0" u="none" strike="noStrike" kern="1200" cap="none" spc="0" normalizeH="0" baseline="0" noProof="0" dirty="0">
              <a:ln>
                <a:noFill/>
              </a:ln>
              <a:solidFill>
                <a:srgbClr val="7030A0"/>
              </a:solidFill>
              <a:effectLst/>
              <a:uLnTx/>
              <a:uFillTx/>
              <a:latin typeface="Corbel"/>
              <a:ea typeface="+mn-ea"/>
              <a:cs typeface="Biome Light" panose="020B0303030204020804" pitchFamily="34" charset="0"/>
            </a:endParaRPr>
          </a:p>
          <a:p>
            <a:pPr marL="276225" lvl="1" indent="0">
              <a:spcBef>
                <a:spcPts val="1000"/>
              </a:spcBef>
              <a:buClr>
                <a:srgbClr val="FA6F1A"/>
              </a:buClr>
              <a:buNone/>
              <a:defRPr/>
            </a:pPr>
            <a:endParaRPr lang="el-GR" sz="1800" dirty="0">
              <a:solidFill>
                <a:srgbClr val="7030A0"/>
              </a:solidFill>
              <a:latin typeface="Corbel"/>
              <a:cs typeface="Biome Light" panose="020B0303030204020804" pitchFamily="34" charset="0"/>
            </a:endParaRPr>
          </a:p>
          <a:p>
            <a:pPr marL="733425" lvl="1" indent="-457200">
              <a:spcBef>
                <a:spcPts val="1000"/>
              </a:spcBef>
              <a:buClr>
                <a:srgbClr val="FA6F1A"/>
              </a:buClr>
              <a:buFont typeface="+mj-lt"/>
              <a:buAutoNum type="arabicPeriod"/>
              <a:defRPr/>
            </a:pPr>
            <a:r>
              <a:rPr kumimoji="0" lang="en-US" sz="2100" b="0" i="0" u="none" strike="noStrike" kern="1200" cap="none" spc="0" normalizeH="0" baseline="0" noProof="0" dirty="0">
                <a:ln>
                  <a:noFill/>
                </a:ln>
                <a:effectLst/>
                <a:uLnTx/>
                <a:uFillTx/>
                <a:latin typeface="Corbel"/>
                <a:ea typeface="+mn-ea"/>
                <a:cs typeface="Biome Light" panose="020B0303030204020804" pitchFamily="34" charset="0"/>
              </a:rPr>
              <a:t>Boost Stakeholder Revenue</a:t>
            </a:r>
            <a:r>
              <a:rPr kumimoji="0" lang="el-GR" sz="2100" b="0" i="0" u="none" strike="noStrike" kern="1200" cap="none" spc="0" normalizeH="0" baseline="0" noProof="0" dirty="0">
                <a:ln>
                  <a:noFill/>
                </a:ln>
                <a:effectLst/>
                <a:uLnTx/>
                <a:uFillTx/>
                <a:latin typeface="Corbel"/>
                <a:ea typeface="+mn-ea"/>
                <a:cs typeface="Biome Light" panose="020B0303030204020804" pitchFamily="34" charset="0"/>
              </a:rPr>
              <a:t> (</a:t>
            </a:r>
            <a:r>
              <a:rPr kumimoji="0" lang="en-US" sz="2100" b="0" i="0" u="none" strike="noStrike" kern="1200" cap="none" spc="0" normalizeH="0" baseline="0" noProof="0" dirty="0">
                <a:ln>
                  <a:noFill/>
                </a:ln>
                <a:effectLst/>
                <a:uLnTx/>
                <a:uFillTx/>
                <a:latin typeface="Corbel"/>
                <a:ea typeface="+mn-ea"/>
                <a:cs typeface="Biome Light" panose="020B0303030204020804" pitchFamily="34" charset="0"/>
              </a:rPr>
              <a:t>Retailers and </a:t>
            </a:r>
            <a:r>
              <a:rPr lang="en-US" sz="2100" dirty="0">
                <a:latin typeface="Corbel"/>
                <a:cs typeface="Biome Light" panose="020B0303030204020804" pitchFamily="34" charset="0"/>
              </a:rPr>
              <a:t>Investors</a:t>
            </a:r>
            <a:r>
              <a:rPr kumimoji="0" lang="el-GR" sz="2100" b="0" i="0" u="none" strike="noStrike" kern="1200" cap="none" spc="0" normalizeH="0" baseline="0" noProof="0" dirty="0">
                <a:ln>
                  <a:noFill/>
                </a:ln>
                <a:effectLst/>
                <a:uLnTx/>
                <a:uFillTx/>
                <a:latin typeface="Corbel"/>
                <a:ea typeface="+mn-ea"/>
                <a:cs typeface="Biome Light" panose="020B0303030204020804" pitchFamily="34" charset="0"/>
              </a:rPr>
              <a:t>)</a:t>
            </a:r>
          </a:p>
          <a:p>
            <a:pPr marL="733425" lvl="1" indent="-457200">
              <a:spcBef>
                <a:spcPts val="1000"/>
              </a:spcBef>
              <a:buClr>
                <a:srgbClr val="FA6F1A"/>
              </a:buClr>
              <a:buFont typeface="+mj-lt"/>
              <a:buAutoNum type="arabicPeriod"/>
              <a:defRPr/>
            </a:pPr>
            <a:r>
              <a:rPr kumimoji="0" lang="en-US" sz="2100" b="0" i="0" u="none" strike="noStrike" kern="1200" cap="none" spc="0" normalizeH="0" baseline="0" noProof="0" dirty="0">
                <a:ln>
                  <a:noFill/>
                </a:ln>
                <a:effectLst/>
                <a:uLnTx/>
                <a:uFillTx/>
                <a:latin typeface="Corbel"/>
                <a:ea typeface="+mn-ea"/>
                <a:cs typeface="Biome Light" panose="020B0303030204020804" pitchFamily="34" charset="0"/>
              </a:rPr>
              <a:t>Elevated Customer Engagement</a:t>
            </a:r>
          </a:p>
          <a:p>
            <a:pPr marL="733425" lvl="1" indent="-457200">
              <a:spcBef>
                <a:spcPts val="1000"/>
              </a:spcBef>
              <a:buClr>
                <a:srgbClr val="FA6F1A"/>
              </a:buClr>
              <a:buFont typeface="+mj-lt"/>
              <a:buAutoNum type="arabicPeriod"/>
              <a:defRPr/>
            </a:pPr>
            <a:r>
              <a:rPr kumimoji="0" lang="en-US" sz="2100" b="0" i="0" u="none" strike="noStrike" kern="1200" cap="none" spc="0" normalizeH="0" baseline="0" noProof="0" dirty="0">
                <a:ln>
                  <a:noFill/>
                </a:ln>
                <a:effectLst/>
                <a:uLnTx/>
                <a:uFillTx/>
                <a:latin typeface="Corbel"/>
                <a:ea typeface="+mn-ea"/>
                <a:cs typeface="Biome Light" panose="020B0303030204020804" pitchFamily="34" charset="0"/>
              </a:rPr>
              <a:t>Empowered Staff with Static Insights</a:t>
            </a:r>
            <a:endParaRPr kumimoji="0" lang="el-GR" sz="2100" b="0" i="0" u="none" strike="noStrike" kern="1200" cap="none" spc="0" normalizeH="0" baseline="0" noProof="0" dirty="0">
              <a:ln>
                <a:noFill/>
              </a:ln>
              <a:effectLst/>
              <a:uLnTx/>
              <a:uFillTx/>
              <a:latin typeface="Corbel"/>
              <a:ea typeface="+mn-ea"/>
              <a:cs typeface="Biome Light" panose="020B0303030204020804" pitchFamily="34" charset="0"/>
            </a:endParaRPr>
          </a:p>
          <a:p>
            <a:pPr marL="733425" lvl="1" indent="-457200">
              <a:spcBef>
                <a:spcPts val="1000"/>
              </a:spcBef>
              <a:buClr>
                <a:srgbClr val="FA6F1A"/>
              </a:buClr>
              <a:buFont typeface="+mj-lt"/>
              <a:buAutoNum type="arabicPeriod"/>
              <a:defRPr/>
            </a:pPr>
            <a:endParaRPr kumimoji="0" lang="el-GR" sz="2100" b="0" i="0" u="none" strike="noStrike" kern="1200" cap="none" spc="0" normalizeH="0" baseline="0" noProof="0" dirty="0">
              <a:ln>
                <a:noFill/>
              </a:ln>
              <a:effectLst/>
              <a:uLnTx/>
              <a:uFillTx/>
              <a:latin typeface="Corbel"/>
              <a:ea typeface="+mn-ea"/>
              <a:cs typeface="Biome Light" panose="020B0303030204020804" pitchFamily="34" charset="0"/>
            </a:endParaRPr>
          </a:p>
          <a:p>
            <a:pPr marL="733425" lvl="1" indent="-457200">
              <a:spcBef>
                <a:spcPts val="1000"/>
              </a:spcBef>
              <a:buClr>
                <a:srgbClr val="FA6F1A"/>
              </a:buClr>
              <a:buFont typeface="+mj-lt"/>
              <a:buAutoNum type="arabicPeriod"/>
              <a:defRPr/>
            </a:pPr>
            <a:endParaRPr kumimoji="0" lang="en-US" sz="2100" b="0" i="0" u="none" strike="noStrike" kern="1200" cap="none" spc="0" normalizeH="0" baseline="0" noProof="0" dirty="0">
              <a:ln>
                <a:noFill/>
              </a:ln>
              <a:effectLst/>
              <a:uLnTx/>
              <a:uFillTx/>
              <a:latin typeface="Corbel"/>
              <a:ea typeface="+mn-ea"/>
              <a:cs typeface="Biome Light" panose="020B0303030204020804" pitchFamily="34" charset="0"/>
            </a:endParaRPr>
          </a:p>
          <a:p>
            <a:pPr marL="342900" marR="0" lvl="0" indent="-342900" algn="l" defTabSz="914400" rtl="0" eaLnBrk="1" fontAlgn="auto" latinLnBrk="0" hangingPunct="1">
              <a:lnSpc>
                <a:spcPct val="90000"/>
              </a:lnSpc>
              <a:spcBef>
                <a:spcPts val="1000"/>
              </a:spcBef>
              <a:spcAft>
                <a:spcPts val="0"/>
              </a:spcAft>
              <a:buClr>
                <a:srgbClr val="FA6F1A"/>
              </a:buClr>
              <a:buSzTx/>
              <a:buFont typeface="+mj-lt"/>
              <a:buAutoNum type="arabicPeriod"/>
              <a:tabLst/>
              <a:defRPr/>
            </a:pPr>
            <a:endParaRPr kumimoji="0" lang="en-US" sz="1800" b="0" i="0" u="none" strike="noStrike" kern="1200" cap="none" spc="0" normalizeH="0" baseline="0" noProof="0" dirty="0">
              <a:ln>
                <a:noFill/>
              </a:ln>
              <a:solidFill>
                <a:srgbClr val="7030A0"/>
              </a:solidFill>
              <a:effectLst/>
              <a:uLnTx/>
              <a:uFillTx/>
              <a:latin typeface="Corbel"/>
              <a:ea typeface="+mn-ea"/>
              <a:cs typeface="Biome Light" panose="020B0303030204020804" pitchFamily="34" charset="0"/>
            </a:endParaRPr>
          </a:p>
          <a:p>
            <a:pPr marL="266700" marR="0" lvl="0" indent="-266700" algn="l"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7030A0"/>
              </a:solidFill>
              <a:effectLst/>
              <a:uLnTx/>
              <a:uFillTx/>
              <a:latin typeface="Corbel"/>
              <a:ea typeface="+mn-ea"/>
              <a:cs typeface="Biome Light" panose="020B0303030204020804" pitchFamily="34" charset="0"/>
            </a:endParaRPr>
          </a:p>
          <a:p>
            <a:pPr lvl="1" indent="-266700">
              <a:spcBef>
                <a:spcPts val="1000"/>
              </a:spcBef>
              <a:buClr>
                <a:srgbClr val="FA6F1A"/>
              </a:buClr>
              <a:buFont typeface="Wingdings" panose="05000000000000000000" pitchFamily="2" charset="2"/>
              <a:buChar char="Ø"/>
              <a:defRPr/>
            </a:pPr>
            <a:endParaRPr lang="en-US" sz="1700" dirty="0">
              <a:latin typeface="+mj-lt"/>
            </a:endParaRPr>
          </a:p>
        </p:txBody>
      </p:sp>
      <p:pic>
        <p:nvPicPr>
          <p:cNvPr id="25" name="Picture Placeholder 24" descr="A person typing on a computer&#10;&#10;Description automatically generated">
            <a:extLst>
              <a:ext uri="{FF2B5EF4-FFF2-40B4-BE49-F238E27FC236}">
                <a16:creationId xmlns:a16="http://schemas.microsoft.com/office/drawing/2014/main" id="{DFB1731A-4F28-A2F1-CF46-EE495FAA20F6}"/>
              </a:ext>
            </a:extLst>
          </p:cNvPr>
          <p:cNvPicPr>
            <a:picLocks noGrp="1" noChangeAspect="1"/>
          </p:cNvPicPr>
          <p:nvPr>
            <p:ph type="pic" sz="quarter" idx="17"/>
          </p:nvPr>
        </p:nvPicPr>
        <p:blipFill>
          <a:blip r:embed="rId3">
            <a:duotone>
              <a:prstClr val="black"/>
              <a:schemeClr val="accent3">
                <a:tint val="45000"/>
                <a:satMod val="400000"/>
              </a:schemeClr>
            </a:duotone>
          </a:blip>
          <a:srcRect t="8090" b="8090"/>
          <a:stretch>
            <a:fillRect/>
          </a:stretch>
        </p:blipFill>
        <p:spPr>
          <a:xfrm>
            <a:off x="9261647" y="14789"/>
            <a:ext cx="2930353" cy="1559882"/>
          </a:xfrm>
        </p:spPr>
      </p:pic>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a:xfrm>
            <a:off x="431086" y="363506"/>
            <a:ext cx="7546844" cy="1267862"/>
          </a:xfrm>
        </p:spPr>
        <p:txBody>
          <a:bodyPr/>
          <a:lstStyle/>
          <a:p>
            <a:pPr algn="r"/>
            <a:r>
              <a:rPr lang="en-US" sz="4400" dirty="0">
                <a:solidFill>
                  <a:schemeClr val="accent1">
                    <a:lumMod val="75000"/>
                  </a:schemeClr>
                </a:solidFill>
              </a:rPr>
              <a:t>Concept Draft-Advertisement (Mall of Athens)</a:t>
            </a:r>
            <a:endParaRPr lang="en-US" sz="3200" dirty="0">
              <a:solidFill>
                <a:schemeClr val="accent1">
                  <a:lumMod val="75000"/>
                </a:schemeClr>
              </a:solidFill>
            </a:endParaRPr>
          </a:p>
        </p:txBody>
      </p:sp>
      <p:pic>
        <p:nvPicPr>
          <p:cNvPr id="12" name="Picture 11" descr="A close up of a text&#10;&#10;Description automatically generated">
            <a:extLst>
              <a:ext uri="{FF2B5EF4-FFF2-40B4-BE49-F238E27FC236}">
                <a16:creationId xmlns:a16="http://schemas.microsoft.com/office/drawing/2014/main" id="{ECE7AB57-3520-DCB6-D751-EB2DDFBA1545}"/>
              </a:ext>
            </a:extLst>
          </p:cNvPr>
          <p:cNvPicPr>
            <a:picLocks noChangeAspect="1"/>
          </p:cNvPicPr>
          <p:nvPr/>
        </p:nvPicPr>
        <p:blipFill>
          <a:blip r:embed="rId4"/>
          <a:stretch>
            <a:fillRect/>
          </a:stretch>
        </p:blipFill>
        <p:spPr>
          <a:xfrm>
            <a:off x="146102" y="1980695"/>
            <a:ext cx="3265691" cy="3563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4834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p:txBody>
          <a:bodyPr/>
          <a:lstStyle/>
          <a:p>
            <a:r>
              <a:rPr lang="en-US" dirty="0">
                <a:solidFill>
                  <a:schemeClr val="accent2"/>
                </a:solidFill>
              </a:rPr>
              <a:t>Process Flow</a:t>
            </a:r>
          </a:p>
          <a:p>
            <a:endParaRPr lang="en-US" dirty="0"/>
          </a:p>
        </p:txBody>
      </p:sp>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a:xfrm>
            <a:off x="647700" y="2057818"/>
            <a:ext cx="5080000" cy="438150"/>
          </a:xfrm>
          <a:solidFill>
            <a:schemeClr val="accent2">
              <a:lumMod val="20000"/>
              <a:lumOff val="80000"/>
            </a:schemeClr>
          </a:solidFill>
        </p:spPr>
        <p:txBody>
          <a:bodyPr/>
          <a:lstStyle/>
          <a:p>
            <a:r>
              <a:rPr lang="en-US" u="sng" dirty="0"/>
              <a:t>What’s a process flow?</a:t>
            </a:r>
          </a:p>
          <a:p>
            <a:endParaRPr lang="en-US" dirty="0"/>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solidFill>
            <a:schemeClr val="accent2">
              <a:lumMod val="20000"/>
              <a:lumOff val="80000"/>
            </a:schemeClr>
          </a:solidFill>
        </p:spPr>
        <p:txBody>
          <a:bodyPr/>
          <a:lstStyle/>
          <a:p>
            <a:pPr algn="just"/>
            <a:r>
              <a:rPr lang="en-US" sz="2100" dirty="0">
                <a:solidFill>
                  <a:srgbClr val="2A2B2C"/>
                </a:solidFill>
                <a:latin typeface="+mj-lt"/>
              </a:rPr>
              <a:t>A </a:t>
            </a:r>
            <a:r>
              <a:rPr lang="en-US" sz="2100" b="0" i="0" dirty="0">
                <a:solidFill>
                  <a:srgbClr val="2A2B2C"/>
                </a:solidFill>
                <a:effectLst/>
                <a:latin typeface="+mj-lt"/>
              </a:rPr>
              <a:t>series of steps a team go through to achieve their goal</a:t>
            </a:r>
          </a:p>
          <a:p>
            <a:pPr algn="just"/>
            <a:endParaRPr lang="en-US" sz="2100" dirty="0">
              <a:solidFill>
                <a:srgbClr val="2A2B2C"/>
              </a:solidFill>
              <a:latin typeface="+mj-lt"/>
            </a:endParaRPr>
          </a:p>
          <a:p>
            <a:pPr algn="just"/>
            <a:r>
              <a:rPr lang="en-US" sz="2100" b="0" i="0" dirty="0">
                <a:solidFill>
                  <a:srgbClr val="2A2B2C"/>
                </a:solidFill>
                <a:effectLst/>
                <a:latin typeface="+mj-lt"/>
              </a:rPr>
              <a:t>A way to visualize each subsequent step </a:t>
            </a:r>
          </a:p>
          <a:p>
            <a:pPr algn="just"/>
            <a:endParaRPr lang="en-US" sz="2100" dirty="0">
              <a:solidFill>
                <a:srgbClr val="2A2B2C"/>
              </a:solidFill>
              <a:latin typeface="+mj-lt"/>
            </a:endParaRPr>
          </a:p>
          <a:p>
            <a:pPr algn="just"/>
            <a:r>
              <a:rPr lang="en-US" sz="2100" dirty="0">
                <a:solidFill>
                  <a:srgbClr val="2A2B2C"/>
                </a:solidFill>
                <a:latin typeface="+mj-lt"/>
              </a:rPr>
              <a:t>It helps team members understand </a:t>
            </a:r>
            <a:r>
              <a:rPr lang="en-US" sz="2100" b="0" i="0" dirty="0">
                <a:solidFill>
                  <a:srgbClr val="2A2B2C"/>
                </a:solidFill>
                <a:effectLst/>
                <a:latin typeface="+mj-lt"/>
              </a:rPr>
              <a:t> what order they have to complete tasks</a:t>
            </a:r>
            <a:endParaRPr lang="en-US" sz="2100" dirty="0">
              <a:latin typeface="+mj-lt"/>
            </a:endParaRPr>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a:xfrm>
            <a:off x="6644080" y="2061363"/>
            <a:ext cx="4887520" cy="438150"/>
          </a:xfrm>
          <a:solidFill>
            <a:schemeClr val="accent2">
              <a:lumMod val="20000"/>
              <a:lumOff val="80000"/>
            </a:schemeClr>
          </a:solidFill>
        </p:spPr>
        <p:txBody>
          <a:bodyPr/>
          <a:lstStyle/>
          <a:p>
            <a:r>
              <a:rPr lang="en-US" u="sng" dirty="0"/>
              <a:t>Why is it used for?</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a:xfrm>
            <a:off x="6644080" y="2608976"/>
            <a:ext cx="4887519" cy="3003379"/>
          </a:xfrm>
          <a:solidFill>
            <a:schemeClr val="accent2">
              <a:lumMod val="20000"/>
              <a:lumOff val="80000"/>
            </a:schemeClr>
          </a:solidFill>
        </p:spPr>
        <p:txBody>
          <a:bodyPr/>
          <a:lstStyle/>
          <a:p>
            <a:pPr marL="266700" marR="0" lvl="0" indent="-266700" algn="just"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r>
              <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rPr>
              <a:t>Increase  team’s accountability</a:t>
            </a:r>
          </a:p>
          <a:p>
            <a:pPr marL="266700" marR="0" lvl="0" indent="-266700" algn="just"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endPar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endParaRPr>
          </a:p>
          <a:p>
            <a:pPr marL="266700" marR="0" lvl="0" indent="-266700" algn="just"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r>
              <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rPr>
              <a:t>Analyze for optimization</a:t>
            </a:r>
          </a:p>
          <a:p>
            <a:pPr marL="266700" marR="0" lvl="0" indent="-266700" algn="just"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endPar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endParaRPr>
          </a:p>
          <a:p>
            <a:pPr marL="266700" marR="0" lvl="0" indent="-266700" algn="l"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r>
              <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rPr>
              <a:t>Standardize</a:t>
            </a:r>
          </a:p>
          <a:p>
            <a:pPr marL="266700" marR="0" lvl="0" indent="-266700" algn="l" defTabSz="914400" rtl="0" eaLnBrk="1" fontAlgn="auto" latinLnBrk="0" hangingPunct="1">
              <a:lnSpc>
                <a:spcPct val="90000"/>
              </a:lnSpc>
              <a:spcBef>
                <a:spcPts val="1000"/>
              </a:spcBef>
              <a:spcAft>
                <a:spcPts val="0"/>
              </a:spcAft>
              <a:buClr>
                <a:srgbClr val="FA6F1A"/>
              </a:buClr>
              <a:buSzTx/>
              <a:buFont typeface="Wingdings" panose="05000000000000000000" pitchFamily="2" charset="2"/>
              <a:buChar char="§"/>
              <a:tabLst/>
              <a:defRPr/>
            </a:pPr>
            <a:endParaRPr kumimoji="0" lang="en-US" sz="2100" b="0" i="0" u="none" strike="noStrike" kern="1200" cap="none" spc="0" normalizeH="0" baseline="0" noProof="0" dirty="0">
              <a:ln>
                <a:noFill/>
              </a:ln>
              <a:solidFill>
                <a:srgbClr val="0D0E10"/>
              </a:solidFill>
              <a:effectLst/>
              <a:uLnTx/>
              <a:uFillTx/>
              <a:latin typeface="+mj-lt"/>
              <a:ea typeface="+mn-ea"/>
              <a:cs typeface="Biome Light" panose="020B0303030204020804" pitchFamily="34" charset="0"/>
            </a:endParaRPr>
          </a:p>
          <a:p>
            <a:r>
              <a:rPr lang="en-US" sz="2100" b="0" i="0" dirty="0">
                <a:solidFill>
                  <a:srgbClr val="0D0E10"/>
                </a:solidFill>
                <a:effectLst/>
                <a:latin typeface="+mj-lt"/>
              </a:rPr>
              <a:t>Plan and document</a:t>
            </a:r>
          </a:p>
          <a:p>
            <a:endParaRPr lang="en-US" dirty="0"/>
          </a:p>
        </p:txBody>
      </p:sp>
      <p:sp>
        <p:nvSpPr>
          <p:cNvPr id="15" name="Picture Placeholder 14">
            <a:extLst>
              <a:ext uri="{FF2B5EF4-FFF2-40B4-BE49-F238E27FC236}">
                <a16:creationId xmlns:a16="http://schemas.microsoft.com/office/drawing/2014/main" id="{4AFD591B-1615-4415-AA9F-FB32CBBDF513}"/>
              </a:ext>
            </a:extLst>
          </p:cNvPr>
          <p:cNvSpPr>
            <a:spLocks noGrp="1"/>
          </p:cNvSpPr>
          <p:nvPr>
            <p:ph type="pic" sz="quarter" idx="17"/>
          </p:nvPr>
        </p:nvSpPr>
        <p:spPr/>
        <p:txBody>
          <a:bodyPr/>
          <a:lstStyle/>
          <a:p>
            <a:endParaRPr lang="en-US"/>
          </a:p>
        </p:txBody>
      </p:sp>
      <p:sp>
        <p:nvSpPr>
          <p:cNvPr id="16" name="Flowchart: Connector 15">
            <a:extLst>
              <a:ext uri="{FF2B5EF4-FFF2-40B4-BE49-F238E27FC236}">
                <a16:creationId xmlns:a16="http://schemas.microsoft.com/office/drawing/2014/main" id="{3D8AEB0D-A9C6-400F-A831-9929100A8C79}"/>
              </a:ext>
            </a:extLst>
          </p:cNvPr>
          <p:cNvSpPr/>
          <p:nvPr/>
        </p:nvSpPr>
        <p:spPr>
          <a:xfrm>
            <a:off x="11531600" y="699016"/>
            <a:ext cx="509154" cy="52169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Flowchart: Connector 17">
            <a:extLst>
              <a:ext uri="{FF2B5EF4-FFF2-40B4-BE49-F238E27FC236}">
                <a16:creationId xmlns:a16="http://schemas.microsoft.com/office/drawing/2014/main" id="{EAD3F233-8D8D-45A4-9D21-75E915C6A873}"/>
              </a:ext>
            </a:extLst>
          </p:cNvPr>
          <p:cNvSpPr/>
          <p:nvPr/>
        </p:nvSpPr>
        <p:spPr>
          <a:xfrm>
            <a:off x="10161356" y="-120317"/>
            <a:ext cx="943898" cy="925530"/>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 name="Flowchart: Connector 18">
            <a:extLst>
              <a:ext uri="{FF2B5EF4-FFF2-40B4-BE49-F238E27FC236}">
                <a16:creationId xmlns:a16="http://schemas.microsoft.com/office/drawing/2014/main" id="{F3645E84-6369-4BE6-84D2-FF72876F34A3}"/>
              </a:ext>
            </a:extLst>
          </p:cNvPr>
          <p:cNvSpPr/>
          <p:nvPr/>
        </p:nvSpPr>
        <p:spPr>
          <a:xfrm>
            <a:off x="11226800" y="1485441"/>
            <a:ext cx="172027" cy="148881"/>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Oval 2">
            <a:extLst>
              <a:ext uri="{FF2B5EF4-FFF2-40B4-BE49-F238E27FC236}">
                <a16:creationId xmlns:a16="http://schemas.microsoft.com/office/drawing/2014/main" id="{ED35ABB7-4DDA-43CA-8A3B-936471567DBE}"/>
              </a:ext>
            </a:extLst>
          </p:cNvPr>
          <p:cNvSpPr/>
          <p:nvPr/>
        </p:nvSpPr>
        <p:spPr>
          <a:xfrm>
            <a:off x="11181110" y="-109463"/>
            <a:ext cx="311678" cy="27161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0073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3">
            <a:alphaModFix amt="80000"/>
          </a:blip>
          <a:srcRect t="6692" b="6692"/>
          <a:stretch/>
        </p:blipFill>
        <p:spPr>
          <a:xfrm>
            <a:off x="-46731" y="0"/>
            <a:ext cx="12192000" cy="6858000"/>
          </a:xfrm>
        </p:spPr>
      </p:pic>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a:xfrm>
            <a:off x="3904036" y="2241903"/>
            <a:ext cx="4392645" cy="2374194"/>
          </a:xfrm>
        </p:spPr>
        <p:txBody>
          <a:bodyPr/>
          <a:lstStyle/>
          <a:p>
            <a:pPr rtl="0" eaLnBrk="1" latinLnBrk="0" hangingPunct="1"/>
            <a:r>
              <a:rPr lang="en-US" sz="2500" dirty="0">
                <a:latin typeface="+mj-lt"/>
              </a:rPr>
              <a:t>Below we can see an Internship Process Flow about the candidates of the company:</a:t>
            </a:r>
            <a:endParaRPr lang="en-US" dirty="0">
              <a:latin typeface="+mj-lt"/>
            </a:endParaRPr>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a:xfrm>
            <a:off x="2835105" y="4440837"/>
            <a:ext cx="6521790" cy="345440"/>
          </a:xfrm>
        </p:spPr>
        <p:txBody>
          <a:bodyPr/>
          <a:lstStyle/>
          <a:p>
            <a:r>
              <a:rPr lang="en-US" sz="1800" dirty="0">
                <a:latin typeface="+mj-lt"/>
                <a:hlinkClick r:id="rId4" action="ppaction://hlinkfile">
                  <a:extLst>
                    <a:ext uri="{A12FA001-AC4F-418D-AE19-62706E023703}">
                      <ahyp:hlinkClr xmlns:ahyp="http://schemas.microsoft.com/office/drawing/2018/hyperlinkcolor" val="tx"/>
                    </a:ext>
                  </a:extLst>
                </a:hlinkClick>
              </a:rPr>
              <a:t>Candidate Internship Process.docx</a:t>
            </a:r>
            <a:endParaRPr lang="en-US" sz="1800" dirty="0">
              <a:latin typeface="+mj-lt"/>
            </a:endParaRPr>
          </a:p>
        </p:txBody>
      </p:sp>
    </p:spTree>
    <p:extLst>
      <p:ext uri="{BB962C8B-B14F-4D97-AF65-F5344CB8AC3E}">
        <p14:creationId xmlns:p14="http://schemas.microsoft.com/office/powerpoint/2010/main" val="233200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descr="A close-up of a sign&#10;&#10;Description automatically generated">
            <a:extLst>
              <a:ext uri="{FF2B5EF4-FFF2-40B4-BE49-F238E27FC236}">
                <a16:creationId xmlns:a16="http://schemas.microsoft.com/office/drawing/2014/main" id="{EA8DB076-FFE4-19DA-26C8-4F2E3D9D863E}"/>
              </a:ext>
            </a:extLst>
          </p:cNvPr>
          <p:cNvPicPr>
            <a:picLocks noGrp="1" noChangeAspect="1"/>
          </p:cNvPicPr>
          <p:nvPr>
            <p:ph sz="quarter" idx="10"/>
          </p:nvPr>
        </p:nvPicPr>
        <p:blipFill>
          <a:blip r:embed="rId2"/>
          <a:stretch>
            <a:fillRect/>
          </a:stretch>
        </p:blipFill>
        <p:spPr>
          <a:xfrm>
            <a:off x="285135" y="2383473"/>
            <a:ext cx="11113541" cy="3687418"/>
          </a:xfrm>
          <a:prstGeom prst="rect">
            <a:avLst/>
          </a:prstGeom>
          <a:ln w="88900" cap="sq" cmpd="thickThin">
            <a:solidFill>
              <a:schemeClr val="accent4">
                <a:lumMod val="75000"/>
              </a:schemeClr>
            </a:solidFill>
            <a:prstDash val="solid"/>
            <a:miter lim="800000"/>
          </a:ln>
          <a:effectLst>
            <a:innerShdw blurRad="76200">
              <a:srgbClr val="000000"/>
            </a:innerShdw>
          </a:effectLst>
        </p:spPr>
      </p:pic>
      <p:sp>
        <p:nvSpPr>
          <p:cNvPr id="23" name="Title 22">
            <a:extLst>
              <a:ext uri="{FF2B5EF4-FFF2-40B4-BE49-F238E27FC236}">
                <a16:creationId xmlns:a16="http://schemas.microsoft.com/office/drawing/2014/main" id="{B87DEFC3-FAAB-5EF1-C458-BEF21A84BB60}"/>
              </a:ext>
            </a:extLst>
          </p:cNvPr>
          <p:cNvSpPr>
            <a:spLocks noGrp="1"/>
          </p:cNvSpPr>
          <p:nvPr>
            <p:ph type="title"/>
          </p:nvPr>
        </p:nvSpPr>
        <p:spPr>
          <a:xfrm>
            <a:off x="798871" y="768314"/>
            <a:ext cx="6712974" cy="700115"/>
          </a:xfrm>
        </p:spPr>
        <p:txBody>
          <a:bodyPr/>
          <a:lstStyle/>
          <a:p>
            <a:pPr algn="l"/>
            <a:r>
              <a:rPr lang="en-US" dirty="0">
                <a:solidFill>
                  <a:schemeClr val="accent2"/>
                </a:solidFill>
              </a:rPr>
              <a:t>Internship Process Flow</a:t>
            </a:r>
          </a:p>
        </p:txBody>
      </p:sp>
      <p:sp>
        <p:nvSpPr>
          <p:cNvPr id="3" name="TextBox 2">
            <a:extLst>
              <a:ext uri="{FF2B5EF4-FFF2-40B4-BE49-F238E27FC236}">
                <a16:creationId xmlns:a16="http://schemas.microsoft.com/office/drawing/2014/main" id="{D98C3EBB-EEF7-4D1F-85E1-BDC81D363D95}"/>
              </a:ext>
            </a:extLst>
          </p:cNvPr>
          <p:cNvSpPr txBox="1"/>
          <p:nvPr/>
        </p:nvSpPr>
        <p:spPr>
          <a:xfrm>
            <a:off x="727363" y="1995054"/>
            <a:ext cx="10515600" cy="430887"/>
          </a:xfrm>
          <a:prstGeom prst="rect">
            <a:avLst/>
          </a:prstGeom>
          <a:noFill/>
        </p:spPr>
        <p:txBody>
          <a:bodyPr wrap="square" rtlCol="0">
            <a:spAutoFit/>
          </a:bodyPr>
          <a:lstStyle/>
          <a:p>
            <a:pPr lvl="1" algn="just">
              <a:spcAft>
                <a:spcPts val="600"/>
              </a:spcAft>
              <a:buClr>
                <a:schemeClr val="accent4"/>
              </a:buClr>
            </a:pPr>
            <a:r>
              <a:rPr lang="en-US" sz="2200" dirty="0"/>
              <a:t> 	</a:t>
            </a:r>
            <a:endParaRPr lang="el-GR" sz="2200">
              <a:latin typeface="+mj-lt"/>
            </a:endParaRPr>
          </a:p>
        </p:txBody>
      </p:sp>
      <p:pic>
        <p:nvPicPr>
          <p:cNvPr id="29" name="Picture 28" descr="A person and person looking at a diagram&#10;&#10;Description automatically generated">
            <a:extLst>
              <a:ext uri="{FF2B5EF4-FFF2-40B4-BE49-F238E27FC236}">
                <a16:creationId xmlns:a16="http://schemas.microsoft.com/office/drawing/2014/main" id="{365755E4-B44A-D83C-C4C2-4E1B1159E17F}"/>
              </a:ext>
            </a:extLst>
          </p:cNvPr>
          <p:cNvPicPr>
            <a:picLocks noChangeAspect="1"/>
          </p:cNvPicPr>
          <p:nvPr/>
        </p:nvPicPr>
        <p:blipFill>
          <a:blip r:embed="rId3"/>
          <a:stretch>
            <a:fillRect/>
          </a:stretch>
        </p:blipFill>
        <p:spPr>
          <a:xfrm>
            <a:off x="8937523" y="241691"/>
            <a:ext cx="1907458" cy="1753363"/>
          </a:xfrm>
          <a:prstGeom prst="rect">
            <a:avLst/>
          </a:prstGeom>
        </p:spPr>
      </p:pic>
    </p:spTree>
    <p:extLst>
      <p:ext uri="{BB962C8B-B14F-4D97-AF65-F5344CB8AC3E}">
        <p14:creationId xmlns:p14="http://schemas.microsoft.com/office/powerpoint/2010/main" val="3571552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1"/>
          </p:nvPr>
        </p:nvSpPr>
        <p:spPr>
          <a:xfrm>
            <a:off x="6096000" y="1812135"/>
            <a:ext cx="5915891" cy="4866920"/>
          </a:xfrm>
        </p:spPr>
        <p:txBody>
          <a:bodyPr/>
          <a:lstStyle/>
          <a:p>
            <a:pPr marL="342900" indent="-342900" algn="just">
              <a:buClr>
                <a:schemeClr val="accent4"/>
              </a:buClr>
              <a:buFont typeface="Wingdings" panose="05000000000000000000" pitchFamily="2" charset="2"/>
              <a:buChar char="§"/>
            </a:pPr>
            <a:r>
              <a:rPr lang="en-US" sz="2100" b="0" dirty="0">
                <a:solidFill>
                  <a:schemeClr val="tx1"/>
                </a:solidFill>
                <a:latin typeface="+mj-lt"/>
              </a:rPr>
              <a:t>They are software programs that help users find information</a:t>
            </a:r>
            <a:r>
              <a:rPr lang="en-US" sz="2100" b="0" dirty="0">
                <a:solidFill>
                  <a:schemeClr val="tx1"/>
                </a:solidFill>
              </a:rPr>
              <a:t>.</a:t>
            </a:r>
            <a:endParaRPr lang="en-US" sz="2100" b="0" dirty="0"/>
          </a:p>
          <a:p>
            <a:pPr marL="342900" indent="-342900">
              <a:buClr>
                <a:schemeClr val="accent4"/>
              </a:buClr>
              <a:buFont typeface="Wingdings" panose="05000000000000000000" pitchFamily="2" charset="2"/>
              <a:buChar char="§"/>
            </a:pPr>
            <a:endParaRPr lang="en-US" sz="2100" b="0" dirty="0"/>
          </a:p>
          <a:p>
            <a:pPr marL="342900" indent="-342900">
              <a:buClr>
                <a:schemeClr val="accent4"/>
              </a:buClr>
              <a:buFont typeface="Wingdings" panose="05000000000000000000" pitchFamily="2" charset="2"/>
              <a:buChar char="§"/>
            </a:pPr>
            <a:endParaRPr lang="en-US" sz="2100" b="0" dirty="0"/>
          </a:p>
          <a:p>
            <a:pPr marL="342900" indent="-342900">
              <a:buClr>
                <a:schemeClr val="accent4"/>
              </a:buClr>
              <a:buFont typeface="Wingdings" panose="05000000000000000000" pitchFamily="2" charset="2"/>
              <a:buChar char="§"/>
            </a:pPr>
            <a:r>
              <a:rPr lang="en-US" sz="2100" b="0" dirty="0">
                <a:solidFill>
                  <a:schemeClr val="tx1"/>
                </a:solidFill>
              </a:rPr>
              <a:t>They can be used to search the World Wide Web , a specific website, or a personal computer.</a:t>
            </a:r>
            <a:br>
              <a:rPr lang="en-US" sz="2100" b="0" dirty="0"/>
            </a:br>
            <a:endParaRPr lang="en-US" sz="2100" b="0" dirty="0"/>
          </a:p>
          <a:p>
            <a:pPr marL="342900" indent="-342900">
              <a:buClr>
                <a:schemeClr val="accent4"/>
              </a:buClr>
              <a:buFont typeface="Wingdings" panose="05000000000000000000" pitchFamily="2" charset="2"/>
              <a:buChar char="§"/>
            </a:pPr>
            <a:endParaRPr lang="en-US" sz="2100" b="0" dirty="0"/>
          </a:p>
          <a:p>
            <a:pPr marL="342900" indent="-342900" algn="just">
              <a:buClr>
                <a:schemeClr val="accent4"/>
              </a:buClr>
              <a:buFont typeface="Wingdings" panose="05000000000000000000" pitchFamily="2" charset="2"/>
              <a:buChar char="§"/>
            </a:pPr>
            <a:r>
              <a:rPr lang="en-US" sz="2100" b="0" dirty="0">
                <a:solidFill>
                  <a:schemeClr val="tx1"/>
                </a:solidFill>
              </a:rPr>
              <a:t>An example of a search tool that was examined by us is the platform “TrendHunter”, which will be analyzed in the next slide.</a:t>
            </a:r>
          </a:p>
          <a:p>
            <a:pPr algn="just"/>
            <a:endParaRPr lang="en-US" dirty="0"/>
          </a:p>
          <a:p>
            <a:endParaRPr lang="en-US" dirty="0"/>
          </a:p>
          <a:p>
            <a:endParaRPr lang="en-US" dirty="0"/>
          </a:p>
        </p:txBody>
      </p:sp>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a:xfrm>
            <a:off x="6096000" y="178945"/>
            <a:ext cx="6175558" cy="964055"/>
          </a:xfrm>
        </p:spPr>
        <p:txBody>
          <a:bodyPr/>
          <a:lstStyle/>
          <a:p>
            <a:r>
              <a:rPr lang="en-US" sz="4800" b="1" dirty="0">
                <a:solidFill>
                  <a:schemeClr val="accent2"/>
                </a:solidFill>
                <a:latin typeface="+mj-lt"/>
              </a:rPr>
              <a:t>Search Tool Engines </a:t>
            </a:r>
            <a:br>
              <a:rPr lang="en-US" dirty="0"/>
            </a:br>
            <a:endParaRPr lang="en-US" dirty="0"/>
          </a:p>
        </p:txBody>
      </p:sp>
      <p:pic>
        <p:nvPicPr>
          <p:cNvPr id="9" name="Picture Placeholder 8">
            <a:extLst>
              <a:ext uri="{FF2B5EF4-FFF2-40B4-BE49-F238E27FC236}">
                <a16:creationId xmlns:a16="http://schemas.microsoft.com/office/drawing/2014/main" id="{C0B543AE-5245-430B-8928-7816091523B9}"/>
              </a:ext>
            </a:extLst>
          </p:cNvPr>
          <p:cNvPicPr>
            <a:picLocks noGrp="1" noChangeAspect="1"/>
          </p:cNvPicPr>
          <p:nvPr>
            <p:ph type="pic" sz="quarter" idx="12"/>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400"/>
                    </a14:imgEffect>
                    <a14:imgEffect>
                      <a14:saturation sat="207000"/>
                    </a14:imgEffect>
                  </a14:imgLayer>
                </a14:imgProps>
              </a:ext>
              <a:ext uri="{837473B0-CC2E-450A-ABE3-18F120FF3D39}">
                <a1611:picAttrSrcUrl xmlns:a1611="http://schemas.microsoft.com/office/drawing/2016/11/main" r:id="rId4"/>
              </a:ext>
            </a:extLst>
          </a:blip>
          <a:srcRect l="25448" r="25448"/>
          <a:stretch>
            <a:fillRect/>
          </a:stretch>
        </p:blipFill>
        <p:spPr/>
      </p:pic>
    </p:spTree>
    <p:extLst>
      <p:ext uri="{BB962C8B-B14F-4D97-AF65-F5344CB8AC3E}">
        <p14:creationId xmlns:p14="http://schemas.microsoft.com/office/powerpoint/2010/main" val="390360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a:xfrm>
            <a:off x="609017" y="521223"/>
            <a:ext cx="10693400" cy="830997"/>
          </a:xfrm>
        </p:spPr>
        <p:txBody>
          <a:bodyPr/>
          <a:lstStyle/>
          <a:p>
            <a:r>
              <a:rPr lang="en-US" dirty="0">
                <a:solidFill>
                  <a:schemeClr val="accent2"/>
                </a:solidFill>
              </a:rPr>
              <a:t>TrendHunter</a:t>
            </a:r>
            <a:br>
              <a:rPr lang="en-US" dirty="0"/>
            </a:br>
            <a:endParaRPr lang="en-US" dirty="0"/>
          </a:p>
        </p:txBody>
      </p:sp>
      <p:pic>
        <p:nvPicPr>
          <p:cNvPr id="3" name="Picture 2">
            <a:extLst>
              <a:ext uri="{FF2B5EF4-FFF2-40B4-BE49-F238E27FC236}">
                <a16:creationId xmlns:a16="http://schemas.microsoft.com/office/drawing/2014/main" id="{DBB5F218-6A22-4FE7-93E0-F100C3E3035E}"/>
              </a:ext>
            </a:extLst>
          </p:cNvPr>
          <p:cNvPicPr>
            <a:picLocks noChangeAspect="1"/>
          </p:cNvPicPr>
          <p:nvPr/>
        </p:nvPicPr>
        <p:blipFill>
          <a:blip r:embed="rId3"/>
          <a:stretch>
            <a:fillRect/>
          </a:stretch>
        </p:blipFill>
        <p:spPr>
          <a:xfrm>
            <a:off x="623335" y="1878274"/>
            <a:ext cx="999792" cy="830997"/>
          </a:xfrm>
          <a:prstGeom prst="rect">
            <a:avLst/>
          </a:prstGeom>
        </p:spPr>
      </p:pic>
      <p:sp>
        <p:nvSpPr>
          <p:cNvPr id="6" name="TextBox 5">
            <a:extLst>
              <a:ext uri="{FF2B5EF4-FFF2-40B4-BE49-F238E27FC236}">
                <a16:creationId xmlns:a16="http://schemas.microsoft.com/office/drawing/2014/main" id="{955F1C4A-1202-408A-80FF-90CE6DCF17D4}"/>
              </a:ext>
            </a:extLst>
          </p:cNvPr>
          <p:cNvSpPr txBox="1"/>
          <p:nvPr/>
        </p:nvSpPr>
        <p:spPr>
          <a:xfrm>
            <a:off x="1623126" y="2063547"/>
            <a:ext cx="3184447" cy="446276"/>
          </a:xfrm>
          <a:prstGeom prst="rect">
            <a:avLst/>
          </a:prstGeom>
          <a:noFill/>
        </p:spPr>
        <p:txBody>
          <a:bodyPr wrap="square" rtlCol="0">
            <a:spAutoFit/>
          </a:bodyPr>
          <a:lstStyle/>
          <a:p>
            <a:r>
              <a:rPr lang="en-US" sz="2200" dirty="0">
                <a:solidFill>
                  <a:schemeClr val="accent2"/>
                </a:solidFill>
                <a:latin typeface="+mj-lt"/>
              </a:rPr>
              <a:t>Popular Website</a:t>
            </a:r>
            <a:endParaRPr lang="el-GR" sz="2200" dirty="0">
              <a:solidFill>
                <a:schemeClr val="accent2"/>
              </a:solidFill>
              <a:latin typeface="+mj-lt"/>
            </a:endParaRPr>
          </a:p>
        </p:txBody>
      </p:sp>
      <p:pic>
        <p:nvPicPr>
          <p:cNvPr id="27" name="Graphic 26" descr="User network">
            <a:extLst>
              <a:ext uri="{FF2B5EF4-FFF2-40B4-BE49-F238E27FC236}">
                <a16:creationId xmlns:a16="http://schemas.microsoft.com/office/drawing/2014/main" id="{0534CCFE-9039-45BB-931A-097414BE350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36112" y="1906653"/>
            <a:ext cx="774237" cy="774237"/>
          </a:xfrm>
          <a:prstGeom prst="rect">
            <a:avLst/>
          </a:prstGeom>
        </p:spPr>
      </p:pic>
      <p:pic>
        <p:nvPicPr>
          <p:cNvPr id="29" name="Graphic 28" descr="Clipboard">
            <a:extLst>
              <a:ext uri="{FF2B5EF4-FFF2-40B4-BE49-F238E27FC236}">
                <a16:creationId xmlns:a16="http://schemas.microsoft.com/office/drawing/2014/main" id="{9261F4F1-F9D7-49BF-A70B-252083A37CC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4571" y="3917373"/>
            <a:ext cx="577323" cy="577323"/>
          </a:xfrm>
          <a:prstGeom prst="rect">
            <a:avLst/>
          </a:prstGeom>
        </p:spPr>
      </p:pic>
      <p:sp>
        <p:nvSpPr>
          <p:cNvPr id="12" name="TextBox 11">
            <a:extLst>
              <a:ext uri="{FF2B5EF4-FFF2-40B4-BE49-F238E27FC236}">
                <a16:creationId xmlns:a16="http://schemas.microsoft.com/office/drawing/2014/main" id="{C09D97FA-78E2-4602-ACB3-71ACCDEB4C24}"/>
              </a:ext>
            </a:extLst>
          </p:cNvPr>
          <p:cNvSpPr txBox="1"/>
          <p:nvPr/>
        </p:nvSpPr>
        <p:spPr>
          <a:xfrm>
            <a:off x="1608809" y="3806991"/>
            <a:ext cx="3474840" cy="769441"/>
          </a:xfrm>
          <a:prstGeom prst="rect">
            <a:avLst/>
          </a:prstGeom>
          <a:noFill/>
        </p:spPr>
        <p:txBody>
          <a:bodyPr wrap="square" rtlCol="0">
            <a:spAutoFit/>
          </a:bodyPr>
          <a:lstStyle/>
          <a:p>
            <a:r>
              <a:rPr lang="en-US" sz="2200" dirty="0">
                <a:solidFill>
                  <a:schemeClr val="accent2"/>
                </a:solidFill>
                <a:latin typeface="+mj-lt"/>
              </a:rPr>
              <a:t>Gathering data on consumer behavior </a:t>
            </a:r>
            <a:endParaRPr lang="el-GR" sz="2200" dirty="0">
              <a:solidFill>
                <a:schemeClr val="accent2"/>
              </a:solidFill>
              <a:latin typeface="+mj-lt"/>
            </a:endParaRPr>
          </a:p>
        </p:txBody>
      </p:sp>
      <p:pic>
        <p:nvPicPr>
          <p:cNvPr id="31" name="Graphic 30" descr="Target Audience">
            <a:extLst>
              <a:ext uri="{FF2B5EF4-FFF2-40B4-BE49-F238E27FC236}">
                <a16:creationId xmlns:a16="http://schemas.microsoft.com/office/drawing/2014/main" id="{4855D975-28B2-4A62-97A8-248D076C05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7433" y="1946416"/>
            <a:ext cx="631076" cy="631076"/>
          </a:xfrm>
          <a:prstGeom prst="rect">
            <a:avLst/>
          </a:prstGeom>
        </p:spPr>
      </p:pic>
      <p:sp>
        <p:nvSpPr>
          <p:cNvPr id="21" name="TextBox 20">
            <a:extLst>
              <a:ext uri="{FF2B5EF4-FFF2-40B4-BE49-F238E27FC236}">
                <a16:creationId xmlns:a16="http://schemas.microsoft.com/office/drawing/2014/main" id="{257985AF-00B3-403D-82AB-3759C633E809}"/>
              </a:ext>
            </a:extLst>
          </p:cNvPr>
          <p:cNvSpPr txBox="1"/>
          <p:nvPr/>
        </p:nvSpPr>
        <p:spPr>
          <a:xfrm>
            <a:off x="7397848" y="1862545"/>
            <a:ext cx="4260273" cy="769441"/>
          </a:xfrm>
          <a:prstGeom prst="rect">
            <a:avLst/>
          </a:prstGeom>
          <a:noFill/>
        </p:spPr>
        <p:txBody>
          <a:bodyPr wrap="square" rtlCol="0">
            <a:spAutoFit/>
          </a:bodyPr>
          <a:lstStyle/>
          <a:p>
            <a:r>
              <a:rPr lang="en-US" sz="2200" dirty="0">
                <a:solidFill>
                  <a:schemeClr val="accent2"/>
                </a:solidFill>
                <a:latin typeface="+mj-lt"/>
              </a:rPr>
              <a:t>Identification of latest trends around the world </a:t>
            </a:r>
            <a:endParaRPr lang="el-GR" sz="2200" dirty="0">
              <a:solidFill>
                <a:schemeClr val="accent2"/>
              </a:solidFill>
              <a:latin typeface="+mj-lt"/>
            </a:endParaRPr>
          </a:p>
        </p:txBody>
      </p:sp>
      <p:pic>
        <p:nvPicPr>
          <p:cNvPr id="33" name="Graphic 32" descr="Internet with solid fill">
            <a:extLst>
              <a:ext uri="{FF2B5EF4-FFF2-40B4-BE49-F238E27FC236}">
                <a16:creationId xmlns:a16="http://schemas.microsoft.com/office/drawing/2014/main" id="{59E11757-3DCD-4059-B395-1DD753DDF8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95931" y="3839115"/>
            <a:ext cx="632578" cy="632578"/>
          </a:xfrm>
          <a:prstGeom prst="rect">
            <a:avLst/>
          </a:prstGeom>
        </p:spPr>
      </p:pic>
      <p:sp>
        <p:nvSpPr>
          <p:cNvPr id="25" name="TextBox 24">
            <a:extLst>
              <a:ext uri="{FF2B5EF4-FFF2-40B4-BE49-F238E27FC236}">
                <a16:creationId xmlns:a16="http://schemas.microsoft.com/office/drawing/2014/main" id="{753D4739-6C38-4B65-B17D-76A4E7C18263}"/>
              </a:ext>
            </a:extLst>
          </p:cNvPr>
          <p:cNvSpPr txBox="1"/>
          <p:nvPr/>
        </p:nvSpPr>
        <p:spPr>
          <a:xfrm>
            <a:off x="7312574" y="3851044"/>
            <a:ext cx="3325091" cy="430887"/>
          </a:xfrm>
          <a:prstGeom prst="rect">
            <a:avLst/>
          </a:prstGeom>
          <a:noFill/>
        </p:spPr>
        <p:txBody>
          <a:bodyPr wrap="square" rtlCol="0">
            <a:spAutoFit/>
          </a:bodyPr>
          <a:lstStyle/>
          <a:p>
            <a:r>
              <a:rPr lang="en-US" sz="2200" dirty="0">
                <a:solidFill>
                  <a:schemeClr val="accent2"/>
                </a:solidFill>
                <a:latin typeface="+mj-lt"/>
              </a:rPr>
              <a:t>Explore different sectors</a:t>
            </a:r>
            <a:endParaRPr lang="el-GR" sz="2200" dirty="0">
              <a:solidFill>
                <a:schemeClr val="accent2"/>
              </a:solidFill>
              <a:latin typeface="+mj-lt"/>
            </a:endParaRPr>
          </a:p>
        </p:txBody>
      </p:sp>
      <p:pic>
        <p:nvPicPr>
          <p:cNvPr id="15" name="Picture 14">
            <a:extLst>
              <a:ext uri="{FF2B5EF4-FFF2-40B4-BE49-F238E27FC236}">
                <a16:creationId xmlns:a16="http://schemas.microsoft.com/office/drawing/2014/main" id="{F6446085-8B5B-488C-ACD4-9E67B7F87A18}"/>
              </a:ext>
            </a:extLst>
          </p:cNvPr>
          <p:cNvPicPr>
            <a:picLocks noChangeAspect="1"/>
          </p:cNvPicPr>
          <p:nvPr/>
        </p:nvPicPr>
        <p:blipFill>
          <a:blip r:embed="rId3"/>
          <a:stretch>
            <a:fillRect/>
          </a:stretch>
        </p:blipFill>
        <p:spPr>
          <a:xfrm>
            <a:off x="623335" y="3760910"/>
            <a:ext cx="999792" cy="830997"/>
          </a:xfrm>
          <a:prstGeom prst="rect">
            <a:avLst/>
          </a:prstGeom>
        </p:spPr>
      </p:pic>
      <p:pic>
        <p:nvPicPr>
          <p:cNvPr id="16" name="Picture 15">
            <a:extLst>
              <a:ext uri="{FF2B5EF4-FFF2-40B4-BE49-F238E27FC236}">
                <a16:creationId xmlns:a16="http://schemas.microsoft.com/office/drawing/2014/main" id="{BF833632-113D-48D1-9F25-F55EAE86EAED}"/>
              </a:ext>
            </a:extLst>
          </p:cNvPr>
          <p:cNvPicPr>
            <a:picLocks noChangeAspect="1"/>
          </p:cNvPicPr>
          <p:nvPr/>
        </p:nvPicPr>
        <p:blipFill>
          <a:blip r:embed="rId3"/>
          <a:stretch>
            <a:fillRect/>
          </a:stretch>
        </p:blipFill>
        <p:spPr>
          <a:xfrm>
            <a:off x="6304757" y="1871599"/>
            <a:ext cx="999792" cy="830997"/>
          </a:xfrm>
          <a:prstGeom prst="rect">
            <a:avLst/>
          </a:prstGeom>
        </p:spPr>
      </p:pic>
      <p:pic>
        <p:nvPicPr>
          <p:cNvPr id="17" name="Picture 16">
            <a:extLst>
              <a:ext uri="{FF2B5EF4-FFF2-40B4-BE49-F238E27FC236}">
                <a16:creationId xmlns:a16="http://schemas.microsoft.com/office/drawing/2014/main" id="{F153D4DB-EB4B-4B2D-9374-62CFA7C52190}"/>
              </a:ext>
            </a:extLst>
          </p:cNvPr>
          <p:cNvPicPr>
            <a:picLocks noChangeAspect="1"/>
          </p:cNvPicPr>
          <p:nvPr/>
        </p:nvPicPr>
        <p:blipFill>
          <a:blip r:embed="rId3"/>
          <a:stretch>
            <a:fillRect/>
          </a:stretch>
        </p:blipFill>
        <p:spPr>
          <a:xfrm>
            <a:off x="6304757" y="3739906"/>
            <a:ext cx="999792" cy="830997"/>
          </a:xfrm>
          <a:prstGeom prst="rect">
            <a:avLst/>
          </a:prstGeom>
        </p:spPr>
      </p:pic>
    </p:spTree>
    <p:extLst>
      <p:ext uri="{BB962C8B-B14F-4D97-AF65-F5344CB8AC3E}">
        <p14:creationId xmlns:p14="http://schemas.microsoft.com/office/powerpoint/2010/main" val="4120671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solidFill>
                  <a:schemeClr val="accent2"/>
                </a:solidFill>
              </a:rPr>
              <a:t>TrendHunter Dashboard</a:t>
            </a:r>
          </a:p>
        </p:txBody>
      </p:sp>
      <p:sp>
        <p:nvSpPr>
          <p:cNvPr id="10" name="TextBox 9">
            <a:extLst>
              <a:ext uri="{FF2B5EF4-FFF2-40B4-BE49-F238E27FC236}">
                <a16:creationId xmlns:a16="http://schemas.microsoft.com/office/drawing/2014/main" id="{7A16D38A-5F11-407C-B7C1-C82738A29BB9}"/>
              </a:ext>
            </a:extLst>
          </p:cNvPr>
          <p:cNvSpPr txBox="1"/>
          <p:nvPr/>
        </p:nvSpPr>
        <p:spPr>
          <a:xfrm>
            <a:off x="1236518" y="1365159"/>
            <a:ext cx="9718964" cy="1200329"/>
          </a:xfrm>
          <a:prstGeom prst="rect">
            <a:avLst/>
          </a:prstGeom>
          <a:noFill/>
        </p:spPr>
        <p:txBody>
          <a:bodyPr wrap="square">
            <a:spAutoFit/>
          </a:bodyPr>
          <a:lstStyle/>
          <a:p>
            <a:endParaRPr lang="en-US" dirty="0">
              <a:solidFill>
                <a:schemeClr val="bg2">
                  <a:lumMod val="75000"/>
                </a:schemeClr>
              </a:solidFill>
              <a:hlinkClick r:id="rId2">
                <a:extLst>
                  <a:ext uri="{A12FA001-AC4F-418D-AE19-62706E023703}">
                    <ahyp:hlinkClr xmlns:ahyp="http://schemas.microsoft.com/office/drawing/2018/hyperlinkcolor" val="tx"/>
                  </a:ext>
                </a:extLst>
              </a:hlinkClick>
            </a:endParaRPr>
          </a:p>
          <a:p>
            <a:endParaRPr lang="en-US" dirty="0">
              <a:solidFill>
                <a:schemeClr val="bg2">
                  <a:lumMod val="75000"/>
                </a:schemeClr>
              </a:solidFill>
              <a:hlinkClick r:id="rId2">
                <a:extLst>
                  <a:ext uri="{A12FA001-AC4F-418D-AE19-62706E023703}">
                    <ahyp:hlinkClr xmlns:ahyp="http://schemas.microsoft.com/office/drawing/2018/hyperlinkcolor" val="tx"/>
                  </a:ext>
                </a:extLst>
              </a:hlinkClick>
            </a:endParaRPr>
          </a:p>
          <a:p>
            <a:endParaRPr lang="en-US" dirty="0"/>
          </a:p>
          <a:p>
            <a:endParaRPr lang="en-US" dirty="0">
              <a:solidFill>
                <a:schemeClr val="bg2">
                  <a:lumMod val="75000"/>
                </a:schemeClr>
              </a:solidFill>
            </a:endParaRPr>
          </a:p>
        </p:txBody>
      </p:sp>
      <p:sp>
        <p:nvSpPr>
          <p:cNvPr id="11" name="TextBox 10">
            <a:extLst>
              <a:ext uri="{FF2B5EF4-FFF2-40B4-BE49-F238E27FC236}">
                <a16:creationId xmlns:a16="http://schemas.microsoft.com/office/drawing/2014/main" id="{78B0E5C0-7D08-49D9-9B77-6A1117F4B9F1}"/>
              </a:ext>
            </a:extLst>
          </p:cNvPr>
          <p:cNvSpPr txBox="1"/>
          <p:nvPr/>
        </p:nvSpPr>
        <p:spPr>
          <a:xfrm>
            <a:off x="581891" y="1672936"/>
            <a:ext cx="9718964" cy="430887"/>
          </a:xfrm>
          <a:prstGeom prst="rect">
            <a:avLst/>
          </a:prstGeom>
          <a:noFill/>
        </p:spPr>
        <p:txBody>
          <a:bodyPr wrap="square" rtlCol="0">
            <a:spAutoFit/>
          </a:bodyPr>
          <a:lstStyle/>
          <a:p>
            <a:r>
              <a:rPr lang="en-US" sz="2200" dirty="0">
                <a:latin typeface="+mj-lt"/>
              </a:rPr>
              <a:t>For navigation in the TrendHunter Dashboard follow the links below:</a:t>
            </a:r>
            <a:endParaRPr lang="el-GR" sz="2200" dirty="0">
              <a:latin typeface="+mj-lt"/>
            </a:endParaRPr>
          </a:p>
        </p:txBody>
      </p:sp>
      <p:sp>
        <p:nvSpPr>
          <p:cNvPr id="13" name="Speech Bubble: Rectangle with Corners Rounded 12">
            <a:extLst>
              <a:ext uri="{FF2B5EF4-FFF2-40B4-BE49-F238E27FC236}">
                <a16:creationId xmlns:a16="http://schemas.microsoft.com/office/drawing/2014/main" id="{14D38670-5143-479B-8F07-A221B3C3881D}"/>
              </a:ext>
            </a:extLst>
          </p:cNvPr>
          <p:cNvSpPr/>
          <p:nvPr/>
        </p:nvSpPr>
        <p:spPr>
          <a:xfrm>
            <a:off x="6509904" y="2261763"/>
            <a:ext cx="2826327" cy="1620982"/>
          </a:xfrm>
          <a:prstGeom prst="wedgeRoundRectCallout">
            <a:avLst>
              <a:gd name="adj1" fmla="val 54535"/>
              <a:gd name="adj2" fmla="val 73397"/>
              <a:gd name="adj3" fmla="val 16667"/>
            </a:avLst>
          </a:prstGeom>
          <a:solidFill>
            <a:schemeClr val="accent2"/>
          </a:solidFill>
          <a:ln>
            <a:noFill/>
          </a:ln>
          <a:effectLst>
            <a:glow rad="457200">
              <a:schemeClr val="accent1">
                <a:alpha val="1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j-lt"/>
                <a:hlinkClick r:id="rId2">
                  <a:extLst>
                    <a:ext uri="{A12FA001-AC4F-418D-AE19-62706E023703}">
                      <ahyp:hlinkClr xmlns:ahyp="http://schemas.microsoft.com/office/drawing/2018/hyperlinkcolor" val="tx"/>
                    </a:ext>
                  </a:extLst>
                </a:hlinkClick>
              </a:rPr>
              <a:t>Dashboard - Trend Hunter</a:t>
            </a:r>
            <a:endParaRPr lang="en-US" dirty="0">
              <a:solidFill>
                <a:schemeClr val="tx1"/>
              </a:solidFill>
              <a:latin typeface="+mj-lt"/>
            </a:endParaRPr>
          </a:p>
        </p:txBody>
      </p:sp>
      <p:sp>
        <p:nvSpPr>
          <p:cNvPr id="15" name="Speech Bubble: Rectangle with Corners Rounded 14">
            <a:extLst>
              <a:ext uri="{FF2B5EF4-FFF2-40B4-BE49-F238E27FC236}">
                <a16:creationId xmlns:a16="http://schemas.microsoft.com/office/drawing/2014/main" id="{297D3E42-B598-4BAB-A84A-D9ABC87CB828}"/>
              </a:ext>
            </a:extLst>
          </p:cNvPr>
          <p:cNvSpPr/>
          <p:nvPr/>
        </p:nvSpPr>
        <p:spPr>
          <a:xfrm>
            <a:off x="3143251" y="3482837"/>
            <a:ext cx="2753591" cy="1121683"/>
          </a:xfrm>
          <a:prstGeom prst="wedgeRoundRectCallout">
            <a:avLst>
              <a:gd name="adj1" fmla="val -41050"/>
              <a:gd name="adj2" fmla="val 82904"/>
              <a:gd name="adj3" fmla="val 16667"/>
            </a:avLst>
          </a:prstGeom>
          <a:solidFill>
            <a:schemeClr val="accent4"/>
          </a:solidFill>
          <a:ln>
            <a:noFill/>
          </a:ln>
          <a:effectLst>
            <a:glow rad="254000">
              <a:schemeClr val="accent4">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hlinkClick r:id="rId3">
                  <a:extLst>
                    <a:ext uri="{A12FA001-AC4F-418D-AE19-62706E023703}">
                      <ahyp:hlinkClr xmlns:ahyp="http://schemas.microsoft.com/office/drawing/2018/hyperlinkcolor" val="tx"/>
                    </a:ext>
                  </a:extLst>
                </a:hlinkClick>
              </a:rPr>
              <a:t>Dashboard - Trend Hunter</a:t>
            </a:r>
            <a:endParaRPr kumimoji="0" lang="el-GR" sz="1800" b="0" i="0" u="none" strike="noStrike" kern="1200" cap="none" spc="0" normalizeH="0" baseline="0" noProof="0" dirty="0">
              <a:ln>
                <a:noFill/>
              </a:ln>
              <a:solidFill>
                <a:schemeClr val="tx1"/>
              </a:solidFill>
              <a:effectLst/>
              <a:uLnTx/>
              <a:uFillTx/>
              <a:latin typeface="+mj-lt"/>
              <a:ea typeface="+mn-ea"/>
              <a:cs typeface="+mn-cs"/>
            </a:endParaRPr>
          </a:p>
        </p:txBody>
      </p:sp>
      <p:sp>
        <p:nvSpPr>
          <p:cNvPr id="16" name="Speech Bubble: Rectangle with Corners Rounded 15">
            <a:extLst>
              <a:ext uri="{FF2B5EF4-FFF2-40B4-BE49-F238E27FC236}">
                <a16:creationId xmlns:a16="http://schemas.microsoft.com/office/drawing/2014/main" id="{36E2EBEA-F4CC-440B-8C01-0BF91F73C138}"/>
              </a:ext>
            </a:extLst>
          </p:cNvPr>
          <p:cNvSpPr/>
          <p:nvPr/>
        </p:nvSpPr>
        <p:spPr>
          <a:xfrm>
            <a:off x="1065069" y="2278466"/>
            <a:ext cx="5273386" cy="1139445"/>
          </a:xfrm>
          <a:prstGeom prst="wedgeRoundRectCallout">
            <a:avLst>
              <a:gd name="adj1" fmla="val -45294"/>
              <a:gd name="adj2" fmla="val 97153"/>
              <a:gd name="adj3" fmla="val 16667"/>
            </a:avLst>
          </a:prstGeom>
          <a:ln>
            <a:solidFill>
              <a:schemeClr val="accent1"/>
            </a:solidFill>
          </a:ln>
          <a:effectLst>
            <a:glow rad="279400">
              <a:schemeClr val="accent1">
                <a:alpha val="1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hlinkClick r:id="rId4">
                  <a:extLst>
                    <a:ext uri="{A12FA001-AC4F-418D-AE19-62706E023703}">
                      <ahyp:hlinkClr xmlns:ahyp="http://schemas.microsoft.com/office/drawing/2018/hyperlinkcolor" val="tx"/>
                    </a:ext>
                  </a:extLst>
                </a:hlinkClick>
              </a:rPr>
              <a:t>dashboard-walkthrough-2018.pptx (live.com)</a:t>
            </a:r>
            <a:endParaRPr kumimoji="0" lang="en-US" sz="1800" b="0" i="0" u="none" strike="noStrike" kern="1200" cap="none" spc="0" normalizeH="0" baseline="0" noProof="0" dirty="0">
              <a:ln>
                <a:noFill/>
              </a:ln>
              <a:solidFill>
                <a:schemeClr val="tx1"/>
              </a:solidFill>
              <a:effectLst/>
              <a:uLnTx/>
              <a:uFillTx/>
              <a:latin typeface="+mj-lt"/>
              <a:ea typeface="+mn-ea"/>
              <a:cs typeface="+mn-cs"/>
            </a:endParaRPr>
          </a:p>
        </p:txBody>
      </p:sp>
      <p:sp>
        <p:nvSpPr>
          <p:cNvPr id="17" name="TextBox 16">
            <a:extLst>
              <a:ext uri="{FF2B5EF4-FFF2-40B4-BE49-F238E27FC236}">
                <a16:creationId xmlns:a16="http://schemas.microsoft.com/office/drawing/2014/main" id="{05E3B37F-C970-4469-84EB-B4802E4848A8}"/>
              </a:ext>
            </a:extLst>
          </p:cNvPr>
          <p:cNvSpPr txBox="1"/>
          <p:nvPr/>
        </p:nvSpPr>
        <p:spPr>
          <a:xfrm>
            <a:off x="581891" y="5115004"/>
            <a:ext cx="10987258" cy="1107996"/>
          </a:xfrm>
          <a:prstGeom prst="rect">
            <a:avLst/>
          </a:prstGeom>
          <a:noFill/>
        </p:spPr>
        <p:txBody>
          <a:bodyPr wrap="square" rtlCol="0">
            <a:spAutoFit/>
          </a:bodyPr>
          <a:lstStyle/>
          <a:p>
            <a:r>
              <a:rPr lang="en-US" sz="2200" dirty="0">
                <a:latin typeface="+mj-lt"/>
              </a:rPr>
              <a:t>Last but not least</a:t>
            </a:r>
            <a:r>
              <a:rPr lang="el-GR" sz="2200" dirty="0">
                <a:latin typeface="+mj-lt"/>
              </a:rPr>
              <a:t>,</a:t>
            </a:r>
            <a:r>
              <a:rPr lang="en-US" sz="2200" dirty="0">
                <a:latin typeface="+mj-lt"/>
              </a:rPr>
              <a:t> in the following link we can see some general information about the platform the we collected after our search:</a:t>
            </a:r>
          </a:p>
          <a:p>
            <a:r>
              <a:rPr lang="en-US" sz="2200" b="1" dirty="0">
                <a:solidFill>
                  <a:schemeClr val="accent1"/>
                </a:solidFill>
                <a:latin typeface="+mj-lt"/>
              </a:rPr>
              <a:t>https://www.notion.so/Trend-Hunter-69db3e173b754785a8aaae24306732d2?pvs=4</a:t>
            </a:r>
            <a:endParaRPr lang="el-GR" sz="2200" b="1" dirty="0">
              <a:solidFill>
                <a:schemeClr val="accent1"/>
              </a:solidFill>
              <a:latin typeface="+mj-lt"/>
            </a:endParaRPr>
          </a:p>
        </p:txBody>
      </p:sp>
    </p:spTree>
    <p:extLst>
      <p:ext uri="{BB962C8B-B14F-4D97-AF65-F5344CB8AC3E}">
        <p14:creationId xmlns:p14="http://schemas.microsoft.com/office/powerpoint/2010/main" val="257542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8A7F70-5DC6-44FB-88C4-B09670283DB1}"/>
              </a:ext>
            </a:extLst>
          </p:cNvPr>
          <p:cNvPicPr>
            <a:picLocks noChangeAspect="1"/>
          </p:cNvPicPr>
          <p:nvPr/>
        </p:nvPicPr>
        <p:blipFill>
          <a:blip r:embed="rId3"/>
          <a:stretch>
            <a:fillRect/>
          </a:stretch>
        </p:blipFill>
        <p:spPr>
          <a:xfrm>
            <a:off x="0" y="-608"/>
            <a:ext cx="12192000" cy="6857999"/>
          </a:xfrm>
          <a:prstGeom prst="rect">
            <a:avLst/>
          </a:prstGeom>
        </p:spPr>
      </p:pic>
      <p:sp>
        <p:nvSpPr>
          <p:cNvPr id="3" name="Star: 24 Points 2">
            <a:extLst>
              <a:ext uri="{FF2B5EF4-FFF2-40B4-BE49-F238E27FC236}">
                <a16:creationId xmlns:a16="http://schemas.microsoft.com/office/drawing/2014/main" id="{6FB42C4F-090F-0785-3B4F-75132A60122F}"/>
              </a:ext>
            </a:extLst>
          </p:cNvPr>
          <p:cNvSpPr/>
          <p:nvPr/>
        </p:nvSpPr>
        <p:spPr>
          <a:xfrm>
            <a:off x="2231471" y="104468"/>
            <a:ext cx="6568581" cy="1655506"/>
          </a:xfrm>
          <a:prstGeom prst="star2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j-lt"/>
              </a:rPr>
              <a:t>Trailblazing TrendHunter</a:t>
            </a:r>
          </a:p>
        </p:txBody>
      </p:sp>
      <p:pic>
        <p:nvPicPr>
          <p:cNvPr id="8" name="Picture 7" descr="A black background with white text&#10;&#10;Description automatically generated">
            <a:extLst>
              <a:ext uri="{FF2B5EF4-FFF2-40B4-BE49-F238E27FC236}">
                <a16:creationId xmlns:a16="http://schemas.microsoft.com/office/drawing/2014/main" id="{92D2DCA1-6712-B940-98D4-E2FBEFFFA9B1}"/>
              </a:ext>
            </a:extLst>
          </p:cNvPr>
          <p:cNvPicPr>
            <a:picLocks noChangeAspect="1"/>
          </p:cNvPicPr>
          <p:nvPr/>
        </p:nvPicPr>
        <p:blipFill>
          <a:blip r:embed="rId4"/>
          <a:stretch>
            <a:fillRect/>
          </a:stretch>
        </p:blipFill>
        <p:spPr>
          <a:xfrm>
            <a:off x="4388179" y="2583769"/>
            <a:ext cx="2432071" cy="1999244"/>
          </a:xfrm>
          <a:prstGeom prst="rect">
            <a:avLst/>
          </a:prstGeom>
        </p:spPr>
      </p:pic>
      <p:sp>
        <p:nvSpPr>
          <p:cNvPr id="11" name="TextBox 10">
            <a:extLst>
              <a:ext uri="{FF2B5EF4-FFF2-40B4-BE49-F238E27FC236}">
                <a16:creationId xmlns:a16="http://schemas.microsoft.com/office/drawing/2014/main" id="{0E2E2A1E-FF2C-D2E0-936D-83B3339BEAB1}"/>
              </a:ext>
            </a:extLst>
          </p:cNvPr>
          <p:cNvSpPr txBox="1"/>
          <p:nvPr/>
        </p:nvSpPr>
        <p:spPr>
          <a:xfrm>
            <a:off x="6820250" y="2181896"/>
            <a:ext cx="5150839" cy="1246495"/>
          </a:xfrm>
          <a:prstGeom prst="rect">
            <a:avLst/>
          </a:prstGeom>
          <a:noFill/>
        </p:spPr>
        <p:txBody>
          <a:bodyPr wrap="square" rtlCol="0">
            <a:spAutoFit/>
          </a:bodyPr>
          <a:lstStyle/>
          <a:p>
            <a:pPr marL="342900" indent="-342900">
              <a:buClr>
                <a:schemeClr val="accent4"/>
              </a:buClr>
              <a:buFont typeface="Arial" panose="020B0604020202020204" pitchFamily="34" charset="0"/>
              <a:buChar char="•"/>
            </a:pPr>
            <a:r>
              <a:rPr lang="en-US" sz="2100" b="1" dirty="0">
                <a:highlight>
                  <a:srgbClr val="D9D9D9"/>
                </a:highlight>
                <a:latin typeface="+mj-lt"/>
              </a:rPr>
              <a:t>Forecasting and Comparative Tool</a:t>
            </a:r>
            <a:endParaRPr lang="el-GR" sz="2100" b="1" dirty="0">
              <a:highlight>
                <a:srgbClr val="D9D9D9"/>
              </a:highlight>
              <a:latin typeface="+mj-lt"/>
            </a:endParaRPr>
          </a:p>
          <a:p>
            <a:pPr marL="742950" lvl="1" indent="-285750">
              <a:buClr>
                <a:schemeClr val="accent4"/>
              </a:buClr>
              <a:buFont typeface="Corbel" panose="020B0503020204020204" pitchFamily="34" charset="0"/>
              <a:buChar char="×"/>
            </a:pPr>
            <a:r>
              <a:rPr lang="en-US" b="1" i="1" dirty="0">
                <a:solidFill>
                  <a:schemeClr val="bg1">
                    <a:lumMod val="95000"/>
                  </a:schemeClr>
                </a:solidFill>
                <a:latin typeface="+mj-lt"/>
              </a:rPr>
              <a:t>search engine with information sources </a:t>
            </a:r>
            <a:r>
              <a:rPr lang="en-US" b="1" i="1" dirty="0">
                <a:solidFill>
                  <a:schemeClr val="bg1">
                    <a:lumMod val="95000"/>
                  </a:schemeClr>
                </a:solidFill>
                <a:highlight>
                  <a:srgbClr val="000080"/>
                </a:highlight>
                <a:latin typeface="+mj-lt"/>
              </a:rPr>
              <a:t>   </a:t>
            </a:r>
          </a:p>
          <a:p>
            <a:pPr marL="742950" lvl="1" indent="-285750">
              <a:buClr>
                <a:schemeClr val="accent4"/>
              </a:buClr>
              <a:buFont typeface="Wingdings" panose="05000000000000000000" pitchFamily="2" charset="2"/>
              <a:buChar char="ü"/>
            </a:pPr>
            <a:r>
              <a:rPr lang="en-US" b="1" i="1" dirty="0">
                <a:solidFill>
                  <a:schemeClr val="bg1">
                    <a:lumMod val="95000"/>
                  </a:schemeClr>
                </a:solidFill>
                <a:latin typeface="+mj-lt"/>
              </a:rPr>
              <a:t> trends based on consumer behavior</a:t>
            </a:r>
          </a:p>
          <a:p>
            <a:pPr marL="742950" lvl="1" indent="-285750">
              <a:buClr>
                <a:schemeClr val="accent4"/>
              </a:buClr>
              <a:buFont typeface="Wingdings" panose="05000000000000000000" pitchFamily="2" charset="2"/>
              <a:buChar char="ü"/>
            </a:pPr>
            <a:endParaRPr lang="en-US" dirty="0">
              <a:latin typeface="+mj-lt"/>
            </a:endParaRPr>
          </a:p>
        </p:txBody>
      </p:sp>
      <p:sp>
        <p:nvSpPr>
          <p:cNvPr id="12" name="TextBox 11">
            <a:extLst>
              <a:ext uri="{FF2B5EF4-FFF2-40B4-BE49-F238E27FC236}">
                <a16:creationId xmlns:a16="http://schemas.microsoft.com/office/drawing/2014/main" id="{7C67B393-E642-46C7-FBA9-0B3132C502EE}"/>
              </a:ext>
            </a:extLst>
          </p:cNvPr>
          <p:cNvSpPr txBox="1"/>
          <p:nvPr/>
        </p:nvSpPr>
        <p:spPr>
          <a:xfrm>
            <a:off x="957760" y="4750706"/>
            <a:ext cx="3724712" cy="969496"/>
          </a:xfrm>
          <a:prstGeom prst="rect">
            <a:avLst/>
          </a:prstGeom>
          <a:noFill/>
        </p:spPr>
        <p:txBody>
          <a:bodyPr wrap="square" rtlCol="0">
            <a:spAutoFit/>
          </a:bodyPr>
          <a:lstStyle/>
          <a:p>
            <a:pPr marL="342900" indent="-342900">
              <a:buClr>
                <a:schemeClr val="accent4"/>
              </a:buClr>
              <a:buFont typeface="Arial" panose="020B0604020202020204" pitchFamily="34" charset="0"/>
              <a:buChar char="•"/>
            </a:pPr>
            <a:r>
              <a:rPr lang="en-US" sz="2100" b="1" dirty="0">
                <a:highlight>
                  <a:srgbClr val="C0C0C0"/>
                </a:highlight>
                <a:latin typeface="+mj-lt"/>
              </a:rPr>
              <a:t>Harmonizing Life's Hustle</a:t>
            </a:r>
          </a:p>
          <a:p>
            <a:pPr marL="800100" lvl="1" indent="-342900">
              <a:buClr>
                <a:schemeClr val="accent4"/>
              </a:buClr>
              <a:buFont typeface="Corbel" panose="020B0503020204020204" pitchFamily="34" charset="0"/>
              <a:buChar char="×"/>
            </a:pPr>
            <a:r>
              <a:rPr lang="en-US" b="1" i="1" dirty="0">
                <a:solidFill>
                  <a:schemeClr val="bg1"/>
                </a:solidFill>
                <a:latin typeface="+mj-lt"/>
              </a:rPr>
              <a:t>information deluge</a:t>
            </a:r>
            <a:endParaRPr lang="el-GR" b="1" i="1" dirty="0">
              <a:solidFill>
                <a:schemeClr val="bg1"/>
              </a:solidFill>
              <a:latin typeface="+mj-lt"/>
            </a:endParaRPr>
          </a:p>
          <a:p>
            <a:pPr marL="742950" lvl="1" indent="-285750">
              <a:buClr>
                <a:schemeClr val="accent4"/>
              </a:buClr>
              <a:buFont typeface="Wingdings" panose="05000000000000000000" pitchFamily="2" charset="2"/>
              <a:buChar char="ü"/>
            </a:pPr>
            <a:r>
              <a:rPr lang="en-US" b="1" i="1" dirty="0">
                <a:solidFill>
                  <a:schemeClr val="bg1"/>
                </a:solidFill>
                <a:latin typeface="+mj-lt"/>
              </a:rPr>
              <a:t>structured ideas and lists</a:t>
            </a:r>
          </a:p>
        </p:txBody>
      </p:sp>
    </p:spTree>
    <p:extLst>
      <p:ext uri="{BB962C8B-B14F-4D97-AF65-F5344CB8AC3E}">
        <p14:creationId xmlns:p14="http://schemas.microsoft.com/office/powerpoint/2010/main" val="331803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solidFill>
                  <a:schemeClr val="accent2"/>
                </a:solidFill>
              </a:rPr>
              <a:t>Recommendations</a:t>
            </a:r>
          </a:p>
        </p:txBody>
      </p:sp>
      <p:sp>
        <p:nvSpPr>
          <p:cNvPr id="3" name="TextBox 2">
            <a:extLst>
              <a:ext uri="{FF2B5EF4-FFF2-40B4-BE49-F238E27FC236}">
                <a16:creationId xmlns:a16="http://schemas.microsoft.com/office/drawing/2014/main" id="{D98C3EBB-EEF7-4D1F-85E1-BDC81D363D95}"/>
              </a:ext>
            </a:extLst>
          </p:cNvPr>
          <p:cNvSpPr txBox="1"/>
          <p:nvPr/>
        </p:nvSpPr>
        <p:spPr>
          <a:xfrm>
            <a:off x="1789471" y="2028992"/>
            <a:ext cx="9895942" cy="5509200"/>
          </a:xfrm>
          <a:prstGeom prst="rect">
            <a:avLst/>
          </a:prstGeom>
          <a:noFill/>
        </p:spPr>
        <p:txBody>
          <a:bodyPr wrap="square" rtlCol="0">
            <a:spAutoFit/>
          </a:bodyPr>
          <a:lstStyle/>
          <a:p>
            <a:pPr lvl="1" algn="just">
              <a:buClr>
                <a:schemeClr val="accent4"/>
              </a:buClr>
            </a:pPr>
            <a:r>
              <a:rPr lang="en-US" sz="2200" dirty="0">
                <a:latin typeface="+mj-lt"/>
              </a:rPr>
              <a:t>Studies at the Department of Mathematics</a:t>
            </a:r>
          </a:p>
          <a:p>
            <a:pPr lvl="1" algn="just">
              <a:buClr>
                <a:schemeClr val="accent4"/>
              </a:buClr>
            </a:pPr>
            <a:endParaRPr lang="en-US" sz="2200" dirty="0">
              <a:latin typeface="+mj-lt"/>
            </a:endParaRPr>
          </a:p>
          <a:p>
            <a:pPr lvl="1" algn="just">
              <a:buClr>
                <a:schemeClr val="accent4"/>
              </a:buClr>
            </a:pPr>
            <a:endParaRPr lang="en-US" sz="2200" dirty="0">
              <a:latin typeface="+mj-lt"/>
            </a:endParaRPr>
          </a:p>
          <a:p>
            <a:pPr marL="800100" lvl="1" indent="-342900" algn="just">
              <a:buClr>
                <a:schemeClr val="accent4"/>
              </a:buClr>
              <a:buFont typeface="Wingdings" panose="05000000000000000000" pitchFamily="2" charset="2"/>
              <a:buChar char="ü"/>
            </a:pPr>
            <a:r>
              <a:rPr lang="en-US" sz="2200" dirty="0">
                <a:latin typeface="+mj-lt"/>
              </a:rPr>
              <a:t>Business Analysis</a:t>
            </a:r>
          </a:p>
          <a:p>
            <a:pPr marL="1257300" lvl="2" indent="-342900" algn="just">
              <a:buClr>
                <a:schemeClr val="accent4"/>
              </a:buClr>
              <a:buFont typeface="Arial" panose="020B0604020202020204" pitchFamily="34" charset="0"/>
              <a:buChar char="•"/>
            </a:pPr>
            <a:r>
              <a:rPr lang="en-US" sz="2200" dirty="0">
                <a:latin typeface="+mj-lt"/>
              </a:rPr>
              <a:t>Introduction to a Department</a:t>
            </a:r>
          </a:p>
          <a:p>
            <a:pPr marL="1257300" lvl="2" indent="-342900" algn="just">
              <a:buClr>
                <a:schemeClr val="accent4"/>
              </a:buClr>
              <a:buFont typeface="Arial" panose="020B0604020202020204" pitchFamily="34" charset="0"/>
              <a:buChar char="•"/>
            </a:pPr>
            <a:r>
              <a:rPr lang="en-US" sz="2200" dirty="0">
                <a:latin typeface="+mj-lt"/>
              </a:rPr>
              <a:t>Certifications</a:t>
            </a:r>
          </a:p>
          <a:p>
            <a:pPr lvl="2" algn="just">
              <a:buClr>
                <a:schemeClr val="accent4"/>
              </a:buClr>
            </a:pPr>
            <a:endParaRPr lang="en-US" sz="2200" dirty="0">
              <a:latin typeface="+mj-lt"/>
            </a:endParaRPr>
          </a:p>
          <a:p>
            <a:pPr lvl="2" algn="just">
              <a:buClr>
                <a:schemeClr val="accent4"/>
              </a:buClr>
            </a:pPr>
            <a:r>
              <a:rPr lang="en-US" sz="2200" dirty="0">
                <a:latin typeface="+mj-lt"/>
              </a:rPr>
              <a:t>Master Studies</a:t>
            </a:r>
          </a:p>
          <a:p>
            <a:pPr lvl="2" algn="just">
              <a:buClr>
                <a:schemeClr val="accent4"/>
              </a:buClr>
            </a:pPr>
            <a:endParaRPr lang="en-US" sz="2200" dirty="0">
              <a:latin typeface="+mj-lt"/>
            </a:endParaRPr>
          </a:p>
          <a:p>
            <a:pPr lvl="2" algn="just">
              <a:buClr>
                <a:schemeClr val="accent4"/>
              </a:buClr>
            </a:pPr>
            <a:endParaRPr lang="en-US" sz="2200" dirty="0">
              <a:latin typeface="+mj-lt"/>
            </a:endParaRPr>
          </a:p>
          <a:p>
            <a:pPr lvl="2" algn="just">
              <a:buClr>
                <a:schemeClr val="accent4"/>
              </a:buClr>
            </a:pPr>
            <a:r>
              <a:rPr lang="en-US" sz="2200" dirty="0">
                <a:latin typeface="+mj-lt"/>
              </a:rPr>
              <a:t>Programming (e.g. Software Development) </a:t>
            </a:r>
          </a:p>
          <a:p>
            <a:pPr lvl="2" algn="just">
              <a:buClr>
                <a:schemeClr val="accent4"/>
              </a:buClr>
            </a:pPr>
            <a:endParaRPr lang="el-GR" sz="2200" dirty="0">
              <a:latin typeface="+mj-lt"/>
            </a:endParaRPr>
          </a:p>
          <a:p>
            <a:pPr marL="1257300" lvl="2" indent="-342900" algn="just">
              <a:buClr>
                <a:schemeClr val="accent4"/>
              </a:buClr>
              <a:buFont typeface="Arial" panose="020B0604020202020204" pitchFamily="34" charset="0"/>
              <a:buChar char="•"/>
            </a:pPr>
            <a:endParaRPr lang="el-GR" sz="2200" dirty="0">
              <a:latin typeface="+mj-lt"/>
            </a:endParaRPr>
          </a:p>
          <a:p>
            <a:pPr marL="1257300" lvl="2" indent="-342900" algn="just">
              <a:buClr>
                <a:schemeClr val="accent4"/>
              </a:buClr>
              <a:buFont typeface="Arial" panose="020B0604020202020204" pitchFamily="34" charset="0"/>
              <a:buChar char="•"/>
            </a:pPr>
            <a:endParaRPr lang="el-GR" sz="2200" dirty="0">
              <a:latin typeface="+mj-lt"/>
            </a:endParaRPr>
          </a:p>
          <a:p>
            <a:pPr marL="1257300" lvl="2" indent="-342900" algn="just">
              <a:buClr>
                <a:schemeClr val="accent4"/>
              </a:buClr>
              <a:buFont typeface="Arial" panose="020B0604020202020204" pitchFamily="34" charset="0"/>
              <a:buChar char="•"/>
            </a:pPr>
            <a:endParaRPr lang="en-US" sz="2200" dirty="0">
              <a:latin typeface="+mj-lt"/>
            </a:endParaRPr>
          </a:p>
          <a:p>
            <a:pPr marL="1257300" lvl="2" indent="-342900" algn="just">
              <a:buClr>
                <a:schemeClr val="accent4"/>
              </a:buClr>
              <a:buFont typeface="Wingdings" panose="05000000000000000000" pitchFamily="2" charset="2"/>
              <a:buChar char="ü"/>
            </a:pPr>
            <a:endParaRPr lang="en-US" sz="2200" dirty="0">
              <a:latin typeface="+mj-lt"/>
            </a:endParaRPr>
          </a:p>
        </p:txBody>
      </p:sp>
      <p:sp>
        <p:nvSpPr>
          <p:cNvPr id="4" name="Speech Bubble: Oval 3">
            <a:extLst>
              <a:ext uri="{FF2B5EF4-FFF2-40B4-BE49-F238E27FC236}">
                <a16:creationId xmlns:a16="http://schemas.microsoft.com/office/drawing/2014/main" id="{DBB5EE37-2484-49A1-BC25-027E861C4D63}"/>
              </a:ext>
            </a:extLst>
          </p:cNvPr>
          <p:cNvSpPr/>
          <p:nvPr/>
        </p:nvSpPr>
        <p:spPr>
          <a:xfrm>
            <a:off x="718442" y="1589100"/>
            <a:ext cx="1226127" cy="820882"/>
          </a:xfrm>
          <a:prstGeom prst="wedgeEllipseCallout">
            <a:avLst>
              <a:gd name="adj1" fmla="val 76656"/>
              <a:gd name="adj2" fmla="val 344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Now</a:t>
            </a:r>
            <a:endParaRPr lang="el-GR" dirty="0">
              <a:latin typeface="+mj-lt"/>
            </a:endParaRPr>
          </a:p>
        </p:txBody>
      </p:sp>
      <p:sp>
        <p:nvSpPr>
          <p:cNvPr id="10" name="Speech Bubble: Oval 9">
            <a:extLst>
              <a:ext uri="{FF2B5EF4-FFF2-40B4-BE49-F238E27FC236}">
                <a16:creationId xmlns:a16="http://schemas.microsoft.com/office/drawing/2014/main" id="{AFA16925-94D2-425B-9719-75AF98A8B910}"/>
              </a:ext>
            </a:extLst>
          </p:cNvPr>
          <p:cNvSpPr/>
          <p:nvPr/>
        </p:nvSpPr>
        <p:spPr>
          <a:xfrm>
            <a:off x="718442" y="2765857"/>
            <a:ext cx="1226127" cy="820882"/>
          </a:xfrm>
          <a:prstGeom prst="wedgeEllipseCallout">
            <a:avLst>
              <a:gd name="adj1" fmla="val 80665"/>
              <a:gd name="adj2" fmla="val 260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Now</a:t>
            </a:r>
            <a:endParaRPr lang="el-GR" dirty="0">
              <a:latin typeface="+mj-lt"/>
            </a:endParaRPr>
          </a:p>
        </p:txBody>
      </p:sp>
      <p:sp>
        <p:nvSpPr>
          <p:cNvPr id="11" name="Speech Bubble: Oval 10">
            <a:extLst>
              <a:ext uri="{FF2B5EF4-FFF2-40B4-BE49-F238E27FC236}">
                <a16:creationId xmlns:a16="http://schemas.microsoft.com/office/drawing/2014/main" id="{47A86C9C-1DEF-4A32-B219-03230117BBF1}"/>
              </a:ext>
            </a:extLst>
          </p:cNvPr>
          <p:cNvSpPr/>
          <p:nvPr/>
        </p:nvSpPr>
        <p:spPr>
          <a:xfrm>
            <a:off x="785393" y="3974558"/>
            <a:ext cx="1314276" cy="820882"/>
          </a:xfrm>
          <a:prstGeom prst="wedgeEllipseCallout">
            <a:avLst>
              <a:gd name="adj1" fmla="val 73632"/>
              <a:gd name="adj2" fmla="val 184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Near Future</a:t>
            </a:r>
            <a:endParaRPr lang="el-GR" dirty="0">
              <a:latin typeface="+mj-lt"/>
            </a:endParaRPr>
          </a:p>
        </p:txBody>
      </p:sp>
      <p:sp>
        <p:nvSpPr>
          <p:cNvPr id="12" name="Speech Bubble: Oval 11">
            <a:extLst>
              <a:ext uri="{FF2B5EF4-FFF2-40B4-BE49-F238E27FC236}">
                <a16:creationId xmlns:a16="http://schemas.microsoft.com/office/drawing/2014/main" id="{E14546A8-2B95-4C99-AEC7-5EDC1505C2E4}"/>
              </a:ext>
            </a:extLst>
          </p:cNvPr>
          <p:cNvSpPr/>
          <p:nvPr/>
        </p:nvSpPr>
        <p:spPr>
          <a:xfrm>
            <a:off x="838200" y="5121864"/>
            <a:ext cx="1314276" cy="820882"/>
          </a:xfrm>
          <a:prstGeom prst="wedgeEllipseCallout">
            <a:avLst>
              <a:gd name="adj1" fmla="val 73632"/>
              <a:gd name="adj2" fmla="val 184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Near Future</a:t>
            </a:r>
            <a:endParaRPr lang="el-GR" dirty="0">
              <a:latin typeface="+mj-lt"/>
            </a:endParaRPr>
          </a:p>
        </p:txBody>
      </p:sp>
    </p:spTree>
    <p:extLst>
      <p:ext uri="{BB962C8B-B14F-4D97-AF65-F5344CB8AC3E}">
        <p14:creationId xmlns:p14="http://schemas.microsoft.com/office/powerpoint/2010/main" val="3759591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100000">
              <a:schemeClr val="accent1">
                <a:lumMod val="40000"/>
                <a:lumOff val="60000"/>
              </a:schemeClr>
            </a:gs>
            <a:gs pos="0">
              <a:schemeClr val="accent3"/>
            </a:gs>
          </a:gsLst>
          <a:lin ang="6000000" scaled="0"/>
        </a:gra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CA3D16B-0573-4810-8F89-FD0E3B794E3C}"/>
              </a:ext>
            </a:extLst>
          </p:cNvPr>
          <p:cNvSpPr>
            <a:spLocks noGrp="1"/>
          </p:cNvSpPr>
          <p:nvPr>
            <p:ph sz="quarter" idx="10"/>
          </p:nvPr>
        </p:nvSpPr>
        <p:spPr>
          <a:xfrm>
            <a:off x="838199" y="1925092"/>
            <a:ext cx="10515600" cy="4114800"/>
          </a:xfrm>
        </p:spPr>
        <p:txBody>
          <a:bodyPr/>
          <a:lstStyle/>
          <a:p>
            <a:endParaRPr lang="en-US" sz="2100" dirty="0">
              <a:solidFill>
                <a:schemeClr val="bg1"/>
              </a:solidFill>
              <a:latin typeface="+mj-lt"/>
            </a:endParaRPr>
          </a:p>
          <a:p>
            <a:r>
              <a:rPr lang="en-US" sz="2100" dirty="0">
                <a:solidFill>
                  <a:schemeClr val="bg1"/>
                </a:solidFill>
                <a:latin typeface="+mj-lt"/>
              </a:rPr>
              <a:t>We would to thank UniSystems for providing everything we needed to</a:t>
            </a:r>
            <a:r>
              <a:rPr lang="el-GR" sz="2100" dirty="0">
                <a:solidFill>
                  <a:schemeClr val="bg1"/>
                </a:solidFill>
                <a:latin typeface="+mj-lt"/>
              </a:rPr>
              <a:t> </a:t>
            </a:r>
            <a:r>
              <a:rPr lang="en-US" sz="2100" dirty="0">
                <a:solidFill>
                  <a:schemeClr val="bg1"/>
                </a:solidFill>
                <a:latin typeface="+mj-lt"/>
              </a:rPr>
              <a:t>gain all this knowledge in Business Analysis.</a:t>
            </a:r>
          </a:p>
          <a:p>
            <a:endParaRPr lang="en-US" sz="2100" dirty="0">
              <a:solidFill>
                <a:schemeClr val="bg1"/>
              </a:solidFill>
              <a:latin typeface="+mj-lt"/>
            </a:endParaRPr>
          </a:p>
          <a:p>
            <a:r>
              <a:rPr lang="en-US" sz="2100" dirty="0">
                <a:solidFill>
                  <a:schemeClr val="bg1"/>
                </a:solidFill>
                <a:latin typeface="+mj-lt"/>
              </a:rPr>
              <a:t>Made by </a:t>
            </a:r>
            <a:r>
              <a:rPr lang="en-US" sz="2100" b="1" dirty="0">
                <a:solidFill>
                  <a:schemeClr val="bg1"/>
                </a:solidFill>
                <a:latin typeface="+mj-lt"/>
              </a:rPr>
              <a:t>Filippopoulou Marina Konstantina (</a:t>
            </a:r>
            <a:r>
              <a:rPr lang="en-US" sz="2100" dirty="0">
                <a:solidFill>
                  <a:schemeClr val="bg1"/>
                </a:solidFill>
                <a:latin typeface="+mj-lt"/>
              </a:rPr>
              <a:t>practical July-August) &amp; </a:t>
            </a:r>
            <a:r>
              <a:rPr lang="en-US" sz="2100" b="1" dirty="0">
                <a:solidFill>
                  <a:schemeClr val="bg1"/>
                </a:solidFill>
                <a:latin typeface="+mj-lt"/>
              </a:rPr>
              <a:t>Tsoumaka Erasmia </a:t>
            </a:r>
            <a:r>
              <a:rPr lang="en-US" sz="2100" dirty="0">
                <a:solidFill>
                  <a:schemeClr val="bg1"/>
                </a:solidFill>
                <a:latin typeface="+mj-lt"/>
              </a:rPr>
              <a:t>(practical May-November).</a:t>
            </a:r>
          </a:p>
          <a:p>
            <a:pPr marL="0" indent="0">
              <a:buNone/>
            </a:pPr>
            <a:endParaRPr lang="en-US" sz="2100" dirty="0">
              <a:solidFill>
                <a:schemeClr val="bg1"/>
              </a:solidFill>
              <a:latin typeface="+mj-lt"/>
            </a:endParaRPr>
          </a:p>
          <a:p>
            <a:endParaRPr lang="en-US" sz="2100" b="1" dirty="0">
              <a:solidFill>
                <a:schemeClr val="bg1"/>
              </a:solidFill>
              <a:latin typeface="+mj-lt"/>
            </a:endParaRPr>
          </a:p>
          <a:p>
            <a:r>
              <a:rPr lang="en-US" sz="2100" dirty="0">
                <a:solidFill>
                  <a:schemeClr val="bg1"/>
                </a:solidFill>
                <a:latin typeface="+mj-lt"/>
              </a:rPr>
              <a:t>Project Coordinator </a:t>
            </a:r>
            <a:r>
              <a:rPr lang="en-US" sz="2100" b="1" dirty="0">
                <a:solidFill>
                  <a:schemeClr val="bg1"/>
                </a:solidFill>
                <a:latin typeface="+mj-lt"/>
              </a:rPr>
              <a:t>Ilias Aliferis</a:t>
            </a:r>
            <a:r>
              <a:rPr lang="el-GR" sz="2100" dirty="0">
                <a:solidFill>
                  <a:schemeClr val="bg1"/>
                </a:solidFill>
                <a:latin typeface="+mj-lt"/>
              </a:rPr>
              <a:t>.</a:t>
            </a:r>
          </a:p>
        </p:txBody>
      </p:sp>
      <p:sp>
        <p:nvSpPr>
          <p:cNvPr id="7" name="TextBox 6">
            <a:extLst>
              <a:ext uri="{FF2B5EF4-FFF2-40B4-BE49-F238E27FC236}">
                <a16:creationId xmlns:a16="http://schemas.microsoft.com/office/drawing/2014/main" id="{2784D72C-564A-4896-9BC7-D0D65C5ABC18}"/>
              </a:ext>
            </a:extLst>
          </p:cNvPr>
          <p:cNvSpPr txBox="1"/>
          <p:nvPr/>
        </p:nvSpPr>
        <p:spPr>
          <a:xfrm>
            <a:off x="1498022" y="558335"/>
            <a:ext cx="9195955" cy="830997"/>
          </a:xfrm>
          <a:prstGeom prst="rect">
            <a:avLst/>
          </a:prstGeom>
          <a:noFill/>
        </p:spPr>
        <p:txBody>
          <a:bodyPr wrap="square" rtlCol="0">
            <a:spAutoFit/>
          </a:bodyPr>
          <a:lstStyle/>
          <a:p>
            <a:pPr algn="ctr"/>
            <a:r>
              <a:rPr lang="en-US" sz="4800" b="1">
                <a:solidFill>
                  <a:schemeClr val="bg1"/>
                </a:solidFill>
                <a:latin typeface="+mj-lt"/>
              </a:rPr>
              <a:t>Thank you for your time!</a:t>
            </a:r>
            <a:endParaRPr lang="el-GR" sz="4800" b="1" dirty="0">
              <a:solidFill>
                <a:schemeClr val="bg1"/>
              </a:solidFill>
              <a:latin typeface="+mj-lt"/>
            </a:endParaRPr>
          </a:p>
        </p:txBody>
      </p:sp>
      <p:pic>
        <p:nvPicPr>
          <p:cNvPr id="4" name="Picture 3" descr="A picture containing circle, graphics&#10;&#10;Description automatically generated">
            <a:extLst>
              <a:ext uri="{FF2B5EF4-FFF2-40B4-BE49-F238E27FC236}">
                <a16:creationId xmlns:a16="http://schemas.microsoft.com/office/drawing/2014/main" id="{78F21A94-764F-4C8F-B4F9-6171CD4AD4BC}"/>
              </a:ext>
            </a:extLst>
          </p:cNvPr>
          <p:cNvPicPr>
            <a:picLocks noChangeAspect="1"/>
          </p:cNvPicPr>
          <p:nvPr/>
        </p:nvPicPr>
        <p:blipFill>
          <a:blip r:embed="rId2"/>
          <a:stretch>
            <a:fillRect/>
          </a:stretch>
        </p:blipFill>
        <p:spPr>
          <a:xfrm>
            <a:off x="7132294" y="3798143"/>
            <a:ext cx="4873757" cy="3059857"/>
          </a:xfrm>
          <a:prstGeom prst="rect">
            <a:avLst/>
          </a:prstGeom>
        </p:spPr>
      </p:pic>
    </p:spTree>
    <p:extLst>
      <p:ext uri="{BB962C8B-B14F-4D97-AF65-F5344CB8AC3E}">
        <p14:creationId xmlns:p14="http://schemas.microsoft.com/office/powerpoint/2010/main" val="110851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602830" y="624239"/>
            <a:ext cx="5130586" cy="1134800"/>
          </a:xfrm>
        </p:spPr>
        <p:txBody>
          <a:bodyPr/>
          <a:lstStyle/>
          <a:p>
            <a:r>
              <a:rPr lang="en-US" dirty="0">
                <a:solidFill>
                  <a:schemeClr val="accent2"/>
                </a:solidFill>
              </a:rPr>
              <a:t>Business Analyst </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394108" y="2172899"/>
            <a:ext cx="6643544" cy="6269567"/>
          </a:xfrm>
        </p:spPr>
        <p:txBody>
          <a:bodyPr/>
          <a:lstStyle/>
          <a:p>
            <a:pPr marL="0" indent="0">
              <a:buNone/>
            </a:pPr>
            <a:r>
              <a:rPr lang="en-US" sz="2200" dirty="0">
                <a:latin typeface="+mj-lt"/>
              </a:rPr>
              <a:t>Regarding to </a:t>
            </a:r>
            <a:r>
              <a:rPr lang="en-US" sz="2200" b="1" dirty="0">
                <a:solidFill>
                  <a:schemeClr val="accent2"/>
                </a:solidFill>
                <a:latin typeface="+mj-lt"/>
              </a:rPr>
              <a:t>BABOK</a:t>
            </a:r>
            <a:r>
              <a:rPr lang="en-US" sz="2200" dirty="0">
                <a:latin typeface="+mj-lt"/>
              </a:rPr>
              <a:t> a Business Analyst’s role is to :</a:t>
            </a:r>
          </a:p>
          <a:p>
            <a:r>
              <a:rPr lang="en-US" sz="2200" dirty="0">
                <a:latin typeface="+mj-lt"/>
              </a:rPr>
              <a:t>Analyze and synthesize information provided</a:t>
            </a:r>
          </a:p>
          <a:p>
            <a:r>
              <a:rPr lang="en-US" sz="2200" dirty="0">
                <a:latin typeface="+mj-lt"/>
              </a:rPr>
              <a:t>Elicit the actual needs of stakeholders</a:t>
            </a:r>
          </a:p>
          <a:p>
            <a:r>
              <a:rPr lang="en-US" sz="2200" dirty="0">
                <a:latin typeface="+mj-lt"/>
              </a:rPr>
              <a:t>Facilitate communication between organizational units</a:t>
            </a:r>
          </a:p>
          <a:p>
            <a:r>
              <a:rPr lang="en-US" sz="2200" dirty="0">
                <a:solidFill>
                  <a:srgbClr val="202122"/>
                </a:solidFill>
                <a:latin typeface="+mj-lt"/>
              </a:rPr>
              <a:t>E</a:t>
            </a:r>
            <a:r>
              <a:rPr lang="en-US" sz="2200" b="0" i="0" dirty="0">
                <a:solidFill>
                  <a:srgbClr val="202122"/>
                </a:solidFill>
                <a:effectLst/>
                <a:latin typeface="+mj-lt"/>
              </a:rPr>
              <a:t>nsure business </a:t>
            </a:r>
            <a:r>
              <a:rPr lang="en-US" sz="2200" dirty="0">
                <a:solidFill>
                  <a:schemeClr val="tx1"/>
                </a:solidFill>
                <a:latin typeface="+mj-lt"/>
              </a:rPr>
              <a:t>efficiency</a:t>
            </a:r>
            <a:r>
              <a:rPr lang="en-US" sz="2200" b="0" i="0" dirty="0">
                <a:solidFill>
                  <a:srgbClr val="202122"/>
                </a:solidFill>
                <a:effectLst/>
                <a:latin typeface="+mj-lt"/>
              </a:rPr>
              <a:t> increases through their knowledge of all units</a:t>
            </a:r>
          </a:p>
          <a:p>
            <a:endParaRPr lang="en-US" dirty="0"/>
          </a:p>
        </p:txBody>
      </p:sp>
      <p:pic>
        <p:nvPicPr>
          <p:cNvPr id="19" name="Picture Placeholder 18">
            <a:extLst>
              <a:ext uri="{FF2B5EF4-FFF2-40B4-BE49-F238E27FC236}">
                <a16:creationId xmlns:a16="http://schemas.microsoft.com/office/drawing/2014/main" id="{0E0797DB-1241-4630-9846-CA09B5911CB7}"/>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6000"/>
                    </a14:imgEffect>
                    <a14:imgEffect>
                      <a14:colorTemperature colorTemp="5928"/>
                    </a14:imgEffect>
                    <a14:imgEffect>
                      <a14:saturation sat="118000"/>
                    </a14:imgEffect>
                    <a14:imgEffect>
                      <a14:brightnessContrast bright="23000" contrast="-14000"/>
                    </a14:imgEffect>
                  </a14:imgLayer>
                </a14:imgProps>
              </a:ext>
              <a:ext uri="{837473B0-CC2E-450A-ABE3-18F120FF3D39}">
                <a1611:picAttrSrcUrl xmlns:a1611="http://schemas.microsoft.com/office/drawing/2016/11/main" r:id="rId5"/>
              </a:ext>
            </a:extLst>
          </a:blip>
          <a:srcRect l="18890" r="17321"/>
          <a:stretch/>
        </p:blipFill>
        <p:spPr>
          <a:xfrm>
            <a:off x="5733416" y="624239"/>
            <a:ext cx="5855754" cy="5631571"/>
          </a:xfrm>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a:xfrm>
            <a:off x="732183" y="501176"/>
            <a:ext cx="10515600" cy="700115"/>
          </a:xfrm>
        </p:spPr>
        <p:txBody>
          <a:bodyPr/>
          <a:lstStyle/>
          <a:p>
            <a:r>
              <a:rPr lang="en-US" dirty="0">
                <a:solidFill>
                  <a:schemeClr val="accent2"/>
                </a:solidFill>
              </a:rPr>
              <a:t>Business Analysis</a:t>
            </a:r>
          </a:p>
        </p:txBody>
      </p:sp>
      <p:sp>
        <p:nvSpPr>
          <p:cNvPr id="9" name="TextBox 8">
            <a:extLst>
              <a:ext uri="{FF2B5EF4-FFF2-40B4-BE49-F238E27FC236}">
                <a16:creationId xmlns:a16="http://schemas.microsoft.com/office/drawing/2014/main" id="{2B112180-D818-4670-903C-F7E047278BB3}"/>
              </a:ext>
            </a:extLst>
          </p:cNvPr>
          <p:cNvSpPr txBox="1"/>
          <p:nvPr/>
        </p:nvSpPr>
        <p:spPr>
          <a:xfrm>
            <a:off x="335446" y="1542649"/>
            <a:ext cx="11856554" cy="7201972"/>
          </a:xfrm>
          <a:prstGeom prst="rect">
            <a:avLst/>
          </a:prstGeom>
          <a:noFill/>
        </p:spPr>
        <p:txBody>
          <a:bodyPr wrap="square">
            <a:spAutoFit/>
          </a:bodyPr>
          <a:lstStyle/>
          <a:p>
            <a:pPr algn="l"/>
            <a:r>
              <a:rPr lang="en-US" sz="2100" b="1" i="0" u="sng" dirty="0">
                <a:solidFill>
                  <a:schemeClr val="accent2"/>
                </a:solidFill>
                <a:effectLst/>
                <a:latin typeface="+mj-lt"/>
              </a:rPr>
              <a:t>What is Business Analysis?</a:t>
            </a:r>
          </a:p>
          <a:p>
            <a:pPr algn="l"/>
            <a:r>
              <a:rPr lang="en-US" sz="2100" dirty="0">
                <a:latin typeface="+mj-lt"/>
              </a:rPr>
              <a:t>B</a:t>
            </a:r>
            <a:r>
              <a:rPr lang="en-US" sz="2100" i="0" dirty="0">
                <a:effectLst/>
                <a:latin typeface="+mj-lt"/>
              </a:rPr>
              <a:t>usiness analysis is the set of tasks and techniques used to work as a liaison among stakeholders in order to understand the structure, policies, and operations of an organization</a:t>
            </a:r>
            <a:r>
              <a:rPr lang="en-US" sz="2100" dirty="0">
                <a:latin typeface="+mj-lt"/>
              </a:rPr>
              <a:t> </a:t>
            </a:r>
            <a:r>
              <a:rPr lang="en-US" sz="2100" i="0" dirty="0">
                <a:effectLst/>
                <a:latin typeface="+mj-lt"/>
              </a:rPr>
              <a:t>and to recommend solutions that enable the organization to achieve its goals.</a:t>
            </a:r>
          </a:p>
          <a:p>
            <a:pPr algn="l"/>
            <a:endParaRPr lang="en-US" sz="2100" dirty="0">
              <a:latin typeface="+mj-lt"/>
            </a:endParaRPr>
          </a:p>
          <a:p>
            <a:pPr algn="l"/>
            <a:r>
              <a:rPr lang="en-US" sz="2100" b="1" u="sng" dirty="0">
                <a:solidFill>
                  <a:schemeClr val="accent2"/>
                </a:solidFill>
                <a:latin typeface="+mj-lt"/>
              </a:rPr>
              <a:t>What is the guideline for Business Analysis?</a:t>
            </a:r>
          </a:p>
          <a:p>
            <a:pPr algn="l"/>
            <a:r>
              <a:rPr lang="en-US" sz="2100" dirty="0">
                <a:latin typeface="+mj-lt"/>
              </a:rPr>
              <a:t>BABOK! (Business Analysis Body of Knowledge).</a:t>
            </a:r>
          </a:p>
          <a:p>
            <a:pPr algn="l"/>
            <a:endParaRPr lang="en-US" sz="2100" dirty="0">
              <a:latin typeface="+mj-lt"/>
            </a:endParaRPr>
          </a:p>
          <a:p>
            <a:pPr algn="l"/>
            <a:r>
              <a:rPr lang="en-US" sz="2100" b="1" i="0" u="sng" dirty="0">
                <a:solidFill>
                  <a:schemeClr val="accent2"/>
                </a:solidFill>
                <a:effectLst/>
                <a:latin typeface="+mj-lt"/>
              </a:rPr>
              <a:t>What is BABOK intended to?</a:t>
            </a:r>
          </a:p>
          <a:p>
            <a:r>
              <a:rPr lang="en-US" sz="2100" dirty="0">
                <a:latin typeface="+mj-lt"/>
              </a:rPr>
              <a:t>Its intention is to describe and define business analysis as a discipline, rather than define the responsibilities of a person with the job title of business analyst. </a:t>
            </a:r>
          </a:p>
          <a:p>
            <a:pPr marL="800100" lvl="1" indent="-342900">
              <a:buClr>
                <a:schemeClr val="accent4"/>
              </a:buClr>
              <a:buFont typeface="Wingdings" panose="05000000000000000000" pitchFamily="2" charset="2"/>
              <a:buChar char="v"/>
            </a:pPr>
            <a:r>
              <a:rPr lang="en-US" sz="2100" dirty="0">
                <a:latin typeface="+mj-lt"/>
              </a:rPr>
              <a:t>Business analysis may be performed by people with job titles such as systems analyst, process analyst, project manager, product manager, developer, QA analyst, business architect or consultant, among others.</a:t>
            </a:r>
          </a:p>
          <a:p>
            <a:pPr algn="l"/>
            <a:endParaRPr lang="en-US" sz="2100" b="1" i="0" u="sng" dirty="0">
              <a:effectLst/>
              <a:latin typeface="+mj-lt"/>
            </a:endParaRPr>
          </a:p>
          <a:p>
            <a:pPr algn="l"/>
            <a:endParaRPr lang="en-US" sz="2100" i="0" dirty="0">
              <a:effectLst/>
              <a:latin typeface="+mj-lt"/>
            </a:endParaRPr>
          </a:p>
          <a:p>
            <a:pPr algn="l"/>
            <a:endParaRPr lang="en-US" sz="2100" dirty="0">
              <a:latin typeface="+mj-lt"/>
            </a:endParaRPr>
          </a:p>
          <a:p>
            <a:pPr algn="l"/>
            <a:endParaRPr lang="en-US" sz="2100" i="0" dirty="0">
              <a:effectLst/>
              <a:latin typeface="+mj-lt"/>
            </a:endParaRPr>
          </a:p>
          <a:p>
            <a:pPr algn="l"/>
            <a:endParaRPr lang="en-US" sz="2100" dirty="0">
              <a:latin typeface="+mj-lt"/>
            </a:endParaRPr>
          </a:p>
          <a:p>
            <a:pPr algn="l"/>
            <a:endParaRPr lang="en-US" sz="2100" i="0" dirty="0">
              <a:effectLst/>
              <a:latin typeface="+mj-lt"/>
            </a:endParaRPr>
          </a:p>
          <a:p>
            <a:pPr algn="l"/>
            <a:endParaRPr lang="en-US" sz="2100" dirty="0">
              <a:latin typeface="+mj-lt"/>
            </a:endParaRPr>
          </a:p>
          <a:p>
            <a:pPr algn="l"/>
            <a:endParaRPr lang="en-US" sz="2100" i="0" dirty="0">
              <a:effectLst/>
              <a:latin typeface="+mj-lt"/>
            </a:endParaRPr>
          </a:p>
        </p:txBody>
      </p:sp>
      <p:sp>
        <p:nvSpPr>
          <p:cNvPr id="5" name="Oval 4">
            <a:extLst>
              <a:ext uri="{FF2B5EF4-FFF2-40B4-BE49-F238E27FC236}">
                <a16:creationId xmlns:a16="http://schemas.microsoft.com/office/drawing/2014/main" id="{0BD8E9C3-299B-4916-8687-88CDD0341D02}"/>
              </a:ext>
            </a:extLst>
          </p:cNvPr>
          <p:cNvSpPr/>
          <p:nvPr/>
        </p:nvSpPr>
        <p:spPr>
          <a:xfrm>
            <a:off x="11353800" y="32776"/>
            <a:ext cx="516835" cy="5267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Oval 5">
            <a:extLst>
              <a:ext uri="{FF2B5EF4-FFF2-40B4-BE49-F238E27FC236}">
                <a16:creationId xmlns:a16="http://schemas.microsoft.com/office/drawing/2014/main" id="{5248F3AE-EBBC-40D6-9A7B-AF2494EE8B6C}"/>
              </a:ext>
            </a:extLst>
          </p:cNvPr>
          <p:cNvSpPr/>
          <p:nvPr/>
        </p:nvSpPr>
        <p:spPr>
          <a:xfrm>
            <a:off x="11771244" y="900908"/>
            <a:ext cx="99391" cy="1228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Oval 6">
            <a:extLst>
              <a:ext uri="{FF2B5EF4-FFF2-40B4-BE49-F238E27FC236}">
                <a16:creationId xmlns:a16="http://schemas.microsoft.com/office/drawing/2014/main" id="{EA236482-DB3F-4D5D-B9A4-34BA715A2C48}"/>
              </a:ext>
            </a:extLst>
          </p:cNvPr>
          <p:cNvSpPr/>
          <p:nvPr/>
        </p:nvSpPr>
        <p:spPr>
          <a:xfrm>
            <a:off x="10018644" y="0"/>
            <a:ext cx="1123121" cy="11231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Oval 11">
            <a:extLst>
              <a:ext uri="{FF2B5EF4-FFF2-40B4-BE49-F238E27FC236}">
                <a16:creationId xmlns:a16="http://schemas.microsoft.com/office/drawing/2014/main" id="{FB77C5E3-AD1F-467A-A19F-52EF51B163C0}"/>
              </a:ext>
            </a:extLst>
          </p:cNvPr>
          <p:cNvSpPr/>
          <p:nvPr/>
        </p:nvSpPr>
        <p:spPr>
          <a:xfrm>
            <a:off x="11280913" y="1403585"/>
            <a:ext cx="417444" cy="4255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711821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solidFill>
                  <a:schemeClr val="accent2"/>
                </a:solidFill>
              </a:rPr>
              <a:t>Key Concepts</a:t>
            </a:r>
          </a:p>
        </p:txBody>
      </p:sp>
      <p:sp>
        <p:nvSpPr>
          <p:cNvPr id="3" name="TextBox 2">
            <a:extLst>
              <a:ext uri="{FF2B5EF4-FFF2-40B4-BE49-F238E27FC236}">
                <a16:creationId xmlns:a16="http://schemas.microsoft.com/office/drawing/2014/main" id="{D98C3EBB-EEF7-4D1F-85E1-BDC81D363D95}"/>
              </a:ext>
            </a:extLst>
          </p:cNvPr>
          <p:cNvSpPr txBox="1"/>
          <p:nvPr/>
        </p:nvSpPr>
        <p:spPr>
          <a:xfrm>
            <a:off x="366091" y="1034969"/>
            <a:ext cx="11459818" cy="4216539"/>
          </a:xfrm>
          <a:prstGeom prst="rect">
            <a:avLst/>
          </a:prstGeom>
          <a:noFill/>
        </p:spPr>
        <p:txBody>
          <a:bodyPr wrap="square" rtlCol="0">
            <a:spAutoFit/>
          </a:bodyPr>
          <a:lstStyle/>
          <a:p>
            <a:pPr lvl="1" algn="just">
              <a:buClr>
                <a:schemeClr val="accent4"/>
              </a:buClr>
            </a:pPr>
            <a:endParaRPr lang="en-US" sz="2200" dirty="0">
              <a:latin typeface="+mj-lt"/>
            </a:endParaRPr>
          </a:p>
          <a:p>
            <a:pPr marL="800100" lvl="1" indent="-342900" algn="just">
              <a:buClr>
                <a:schemeClr val="accent4"/>
              </a:buClr>
              <a:buFont typeface="Wingdings" panose="05000000000000000000" pitchFamily="2" charset="2"/>
              <a:buChar char="§"/>
            </a:pPr>
            <a:r>
              <a:rPr lang="en-US" sz="1600" dirty="0">
                <a:solidFill>
                  <a:schemeClr val="accent4"/>
                </a:solidFill>
                <a:latin typeface="+mj-lt"/>
              </a:rPr>
              <a:t>Solution </a:t>
            </a:r>
            <a:r>
              <a:rPr lang="en-US" sz="1600" dirty="0">
                <a:latin typeface="+mj-lt"/>
              </a:rPr>
              <a:t>: </a:t>
            </a:r>
          </a:p>
          <a:p>
            <a:pPr lvl="1" algn="just">
              <a:buClr>
                <a:schemeClr val="accent4"/>
              </a:buClr>
            </a:pPr>
            <a:r>
              <a:rPr lang="en-US" sz="1600" dirty="0">
                <a:latin typeface="+mj-lt"/>
              </a:rPr>
              <a:t>a set of changes to the current state of an organization that are made in order to meet a business need, solve a problem, or take advantage of an opportunity.</a:t>
            </a:r>
          </a:p>
          <a:p>
            <a:pPr marL="800100" lvl="1" indent="-342900" algn="just">
              <a:buClr>
                <a:schemeClr val="accent4"/>
              </a:buClr>
              <a:buFont typeface="Wingdings" panose="05000000000000000000" pitchFamily="2" charset="2"/>
              <a:buChar char="§"/>
            </a:pPr>
            <a:endParaRPr lang="en-US" sz="1600" dirty="0">
              <a:latin typeface="+mj-lt"/>
            </a:endParaRPr>
          </a:p>
          <a:p>
            <a:pPr marL="800100" lvl="1" indent="-342900" algn="just">
              <a:buClr>
                <a:schemeClr val="accent4"/>
              </a:buClr>
              <a:buFont typeface="Wingdings" panose="05000000000000000000" pitchFamily="2" charset="2"/>
              <a:buChar char="§"/>
            </a:pPr>
            <a:r>
              <a:rPr lang="en-US" sz="1600" dirty="0">
                <a:solidFill>
                  <a:schemeClr val="accent4"/>
                </a:solidFill>
                <a:latin typeface="+mj-lt"/>
              </a:rPr>
              <a:t>Scope </a:t>
            </a:r>
            <a:r>
              <a:rPr lang="en-US" sz="1600" dirty="0">
                <a:latin typeface="+mj-lt"/>
              </a:rPr>
              <a:t>: a framework for setting expectations, determining what is included and excluded, and guiding decision-making processes.</a:t>
            </a:r>
            <a:endParaRPr lang="en-US" sz="1600" dirty="0">
              <a:solidFill>
                <a:schemeClr val="accent4"/>
              </a:solidFill>
              <a:latin typeface="+mj-lt"/>
            </a:endParaRPr>
          </a:p>
          <a:p>
            <a:pPr marL="1257300" lvl="2" indent="-342900" algn="just">
              <a:buClr>
                <a:schemeClr val="accent4"/>
              </a:buClr>
              <a:buFont typeface="Wingdings" panose="05000000000000000000" pitchFamily="2" charset="2"/>
              <a:buChar char="Ø"/>
            </a:pPr>
            <a:r>
              <a:rPr lang="en-US" sz="1600" b="1" u="sng" dirty="0">
                <a:latin typeface="+mj-lt"/>
              </a:rPr>
              <a:t>Solution scope </a:t>
            </a:r>
            <a:r>
              <a:rPr lang="en-US" sz="1600" dirty="0">
                <a:latin typeface="+mj-lt"/>
              </a:rPr>
              <a:t>is typically limited and defined by the boundaries of the problem that needs to  be solved. </a:t>
            </a:r>
          </a:p>
          <a:p>
            <a:pPr marL="1257300" lvl="2" indent="-342900" algn="just">
              <a:buClr>
                <a:schemeClr val="accent4"/>
              </a:buClr>
              <a:buFont typeface="Wingdings" panose="05000000000000000000" pitchFamily="2" charset="2"/>
              <a:buChar char="Ø"/>
            </a:pPr>
            <a:r>
              <a:rPr lang="en-US" sz="1600" b="1" u="sng" dirty="0">
                <a:latin typeface="+mj-lt"/>
              </a:rPr>
              <a:t>Project scope </a:t>
            </a:r>
            <a:r>
              <a:rPr lang="en-US" sz="1600" b="0" i="0" dirty="0">
                <a:effectLst/>
                <a:latin typeface="+mj-lt"/>
              </a:rPr>
              <a:t>concerns</a:t>
            </a:r>
            <a:r>
              <a:rPr lang="en-US" sz="1600" dirty="0">
                <a:latin typeface="+mj-lt"/>
              </a:rPr>
              <a:t> to the broader space or domain where the solution</a:t>
            </a:r>
          </a:p>
          <a:p>
            <a:pPr lvl="2" algn="just">
              <a:buClr>
                <a:schemeClr val="accent4"/>
              </a:buClr>
            </a:pPr>
            <a:r>
              <a:rPr lang="en-US" sz="1600" dirty="0">
                <a:latin typeface="+mj-lt"/>
              </a:rPr>
              <a:t>      will be utilized.</a:t>
            </a:r>
            <a:endParaRPr lang="en-US" sz="1600" dirty="0">
              <a:solidFill>
                <a:schemeClr val="accent4"/>
              </a:solidFill>
              <a:latin typeface="+mj-lt"/>
            </a:endParaRPr>
          </a:p>
          <a:p>
            <a:pPr marL="800100" lvl="1" indent="-342900" algn="just">
              <a:buClr>
                <a:schemeClr val="accent4"/>
              </a:buClr>
              <a:buFont typeface="Wingdings" panose="05000000000000000000" pitchFamily="2" charset="2"/>
              <a:buChar char="§"/>
            </a:pPr>
            <a:r>
              <a:rPr lang="en-US" sz="1600" dirty="0">
                <a:solidFill>
                  <a:schemeClr val="accent4"/>
                </a:solidFill>
                <a:latin typeface="+mj-lt"/>
              </a:rPr>
              <a:t>Requirements : </a:t>
            </a:r>
          </a:p>
          <a:p>
            <a:pPr marL="1371600" lvl="2" indent="-457200" algn="just">
              <a:buClr>
                <a:schemeClr val="accent4"/>
              </a:buClr>
              <a:buAutoNum type="arabicPeriod"/>
            </a:pPr>
            <a:r>
              <a:rPr lang="en-US" sz="1600" dirty="0">
                <a:latin typeface="+mj-lt"/>
              </a:rPr>
              <a:t>A condition or capability needed by a stakeholder to solve a problem</a:t>
            </a:r>
            <a:r>
              <a:rPr lang="el-GR" sz="1600" dirty="0">
                <a:latin typeface="+mj-lt"/>
              </a:rPr>
              <a:t> </a:t>
            </a:r>
            <a:r>
              <a:rPr lang="en-US" sz="1600" dirty="0">
                <a:latin typeface="+mj-lt"/>
              </a:rPr>
              <a:t>or achieve an object.</a:t>
            </a:r>
          </a:p>
          <a:p>
            <a:pPr marL="1371600" lvl="2" indent="-457200" algn="just">
              <a:buClr>
                <a:schemeClr val="accent4"/>
              </a:buClr>
              <a:buAutoNum type="arabicPeriod"/>
            </a:pPr>
            <a:r>
              <a:rPr lang="en-US" sz="1600" dirty="0">
                <a:latin typeface="+mj-lt"/>
              </a:rPr>
              <a:t>A condition or capability that must be met by a solution to satisfy a contract . Standard, specification or other formally imposed documents.</a:t>
            </a:r>
          </a:p>
          <a:p>
            <a:pPr marL="1371600" lvl="2" indent="-457200" algn="just">
              <a:buClr>
                <a:schemeClr val="accent4"/>
              </a:buClr>
              <a:buAutoNum type="arabicPeriod"/>
            </a:pPr>
            <a:r>
              <a:rPr lang="en-US" sz="1600" dirty="0">
                <a:latin typeface="+mj-lt"/>
              </a:rPr>
              <a:t>A documented representation of a condition or capability  (</a:t>
            </a:r>
            <a:r>
              <a:rPr lang="en-US" sz="1600" dirty="0">
                <a:solidFill>
                  <a:schemeClr val="accent4"/>
                </a:solidFill>
                <a:latin typeface="+mj-lt"/>
              </a:rPr>
              <a:t>1</a:t>
            </a:r>
            <a:r>
              <a:rPr lang="en-US" sz="1600" dirty="0">
                <a:latin typeface="+mj-lt"/>
              </a:rPr>
              <a:t>) &amp; (</a:t>
            </a:r>
            <a:r>
              <a:rPr lang="en-US" sz="1600" dirty="0">
                <a:solidFill>
                  <a:schemeClr val="accent4"/>
                </a:solidFill>
                <a:latin typeface="+mj-lt"/>
              </a:rPr>
              <a:t>2</a:t>
            </a:r>
            <a:r>
              <a:rPr lang="en-US" sz="1600" dirty="0">
                <a:latin typeface="+mj-lt"/>
              </a:rPr>
              <a:t>).</a:t>
            </a:r>
            <a:endParaRPr lang="en-US" sz="1600" dirty="0">
              <a:solidFill>
                <a:schemeClr val="accent4"/>
              </a:solidFill>
              <a:latin typeface="+mj-lt"/>
            </a:endParaRPr>
          </a:p>
          <a:p>
            <a:pPr lvl="1" algn="just">
              <a:buClr>
                <a:schemeClr val="accent4"/>
              </a:buClr>
            </a:pPr>
            <a:r>
              <a:rPr lang="en-US" sz="2200" dirty="0"/>
              <a:t>	</a:t>
            </a:r>
            <a:endParaRPr lang="el-GR" sz="2200" dirty="0">
              <a:latin typeface="+mj-lt"/>
            </a:endParaRPr>
          </a:p>
        </p:txBody>
      </p:sp>
      <p:sp>
        <p:nvSpPr>
          <p:cNvPr id="7" name="Flowchart: Process 6">
            <a:extLst>
              <a:ext uri="{FF2B5EF4-FFF2-40B4-BE49-F238E27FC236}">
                <a16:creationId xmlns:a16="http://schemas.microsoft.com/office/drawing/2014/main" id="{7BC70EA8-902D-6015-563C-1BE1E9C72D15}"/>
              </a:ext>
            </a:extLst>
          </p:cNvPr>
          <p:cNvSpPr/>
          <p:nvPr/>
        </p:nvSpPr>
        <p:spPr>
          <a:xfrm>
            <a:off x="1189900" y="5064695"/>
            <a:ext cx="10163900" cy="1000261"/>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defTabSz="914400" rtl="0" eaLnBrk="1" fontAlgn="auto" latinLnBrk="0" hangingPunct="1">
              <a:lnSpc>
                <a:spcPct val="100000"/>
              </a:lnSpc>
              <a:spcBef>
                <a:spcPts val="0"/>
              </a:spcBef>
              <a:spcAft>
                <a:spcPts val="0"/>
              </a:spcAft>
              <a:buClr>
                <a:srgbClr val="FA6F1A"/>
              </a:buClr>
              <a:buSzTx/>
              <a:buFontTx/>
              <a:buNone/>
              <a:tabLst/>
              <a:defRPr/>
            </a:pPr>
            <a:r>
              <a:rPr kumimoji="0" lang="en-US" sz="1600" b="0" i="0" u="none" strike="noStrike" kern="1200" cap="none" spc="0" normalizeH="0" baseline="0" noProof="0" dirty="0">
                <a:ln>
                  <a:noFill/>
                </a:ln>
                <a:solidFill>
                  <a:prstClr val="black"/>
                </a:solidFill>
                <a:effectLst/>
                <a:uLnTx/>
                <a:uFillTx/>
                <a:latin typeface="Corbel"/>
                <a:ea typeface="+mn-ea"/>
                <a:cs typeface="+mn-cs"/>
              </a:rPr>
              <a:t> A requirement may be unstated, implied by other requirements, or directly stated and managed. The elicitation, analysis, and communication of requirements, with the objective of ensuring that they are visible to and understood by all stakeholders, is central to the discipline of business analysis.</a:t>
            </a:r>
          </a:p>
        </p:txBody>
      </p:sp>
    </p:spTree>
    <p:extLst>
      <p:ext uri="{BB962C8B-B14F-4D97-AF65-F5344CB8AC3E}">
        <p14:creationId xmlns:p14="http://schemas.microsoft.com/office/powerpoint/2010/main" val="427214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8A7F70-5DC6-44FB-88C4-B09670283DB1}"/>
              </a:ext>
            </a:extLst>
          </p:cNvPr>
          <p:cNvPicPr>
            <a:picLocks noChangeAspect="1"/>
          </p:cNvPicPr>
          <p:nvPr/>
        </p:nvPicPr>
        <p:blipFill>
          <a:blip r:embed="rId3"/>
          <a:stretch>
            <a:fillRect/>
          </a:stretch>
        </p:blipFill>
        <p:spPr>
          <a:xfrm>
            <a:off x="0" y="104892"/>
            <a:ext cx="12192000" cy="6857999"/>
          </a:xfrm>
          <a:prstGeom prst="rect">
            <a:avLst/>
          </a:prstGeom>
        </p:spPr>
      </p:pic>
      <p:sp>
        <p:nvSpPr>
          <p:cNvPr id="6" name="Title 5">
            <a:extLst>
              <a:ext uri="{FF2B5EF4-FFF2-40B4-BE49-F238E27FC236}">
                <a16:creationId xmlns:a16="http://schemas.microsoft.com/office/drawing/2014/main" id="{E9D1703F-9265-4C05-B609-AE650DE5DC13}"/>
              </a:ext>
            </a:extLst>
          </p:cNvPr>
          <p:cNvSpPr>
            <a:spLocks noGrp="1"/>
          </p:cNvSpPr>
          <p:nvPr>
            <p:ph type="title"/>
          </p:nvPr>
        </p:nvSpPr>
        <p:spPr>
          <a:xfrm>
            <a:off x="838200" y="253260"/>
            <a:ext cx="10515600" cy="700115"/>
          </a:xfrm>
        </p:spPr>
        <p:txBody>
          <a:bodyPr/>
          <a:lstStyle/>
          <a:p>
            <a:r>
              <a:rPr lang="en-US" dirty="0">
                <a:solidFill>
                  <a:schemeClr val="accent3"/>
                </a:solidFill>
              </a:rPr>
              <a:t>Knowledge Areas</a:t>
            </a:r>
            <a:endParaRPr lang="el-GR" dirty="0">
              <a:solidFill>
                <a:schemeClr val="accent3"/>
              </a:solidFill>
            </a:endParaRPr>
          </a:p>
        </p:txBody>
      </p:sp>
      <p:sp>
        <p:nvSpPr>
          <p:cNvPr id="7" name="TextBox 6">
            <a:extLst>
              <a:ext uri="{FF2B5EF4-FFF2-40B4-BE49-F238E27FC236}">
                <a16:creationId xmlns:a16="http://schemas.microsoft.com/office/drawing/2014/main" id="{2D04A049-4EFE-4CBA-B193-D3CC91B51C53}"/>
              </a:ext>
            </a:extLst>
          </p:cNvPr>
          <p:cNvSpPr txBox="1"/>
          <p:nvPr/>
        </p:nvSpPr>
        <p:spPr>
          <a:xfrm>
            <a:off x="664862" y="1101743"/>
            <a:ext cx="11350486" cy="1708160"/>
          </a:xfrm>
          <a:prstGeom prst="rect">
            <a:avLst/>
          </a:prstGeom>
          <a:noFill/>
        </p:spPr>
        <p:txBody>
          <a:bodyPr wrap="square" rtlCol="0">
            <a:spAutoFit/>
          </a:bodyPr>
          <a:lstStyle/>
          <a:p>
            <a:pPr marL="800100" lvl="1" indent="-342900">
              <a:buFont typeface="Wingdings" panose="05000000000000000000" pitchFamily="2" charset="2"/>
              <a:buChar char="§"/>
            </a:pPr>
            <a:endParaRPr lang="en-US" sz="2100" dirty="0">
              <a:solidFill>
                <a:schemeClr val="bg1"/>
              </a:solidFill>
              <a:latin typeface="+mj-lt"/>
            </a:endParaRPr>
          </a:p>
          <a:p>
            <a:pPr marL="800100" lvl="1" indent="-342900">
              <a:buFont typeface="Wingdings" panose="05000000000000000000" pitchFamily="2" charset="2"/>
              <a:buChar char="§"/>
            </a:pPr>
            <a:r>
              <a:rPr lang="en-US" sz="2100" dirty="0">
                <a:solidFill>
                  <a:schemeClr val="bg1"/>
                </a:solidFill>
                <a:latin typeface="+mj-lt"/>
              </a:rPr>
              <a:t>D</a:t>
            </a:r>
            <a:r>
              <a:rPr lang="en-US" sz="2100" b="0" i="0" dirty="0">
                <a:solidFill>
                  <a:schemeClr val="bg1"/>
                </a:solidFill>
                <a:effectLst/>
                <a:latin typeface="+mj-lt"/>
              </a:rPr>
              <a:t>efine what a practitioner of business analysis needs to understand and the tasks a practitioner must be able to perform.</a:t>
            </a:r>
          </a:p>
          <a:p>
            <a:pPr algn="l"/>
            <a:endParaRPr lang="en-US" sz="2100" dirty="0">
              <a:solidFill>
                <a:schemeClr val="bg1"/>
              </a:solidFill>
              <a:latin typeface="+mj-lt"/>
            </a:endParaRPr>
          </a:p>
          <a:p>
            <a:pPr algn="l"/>
            <a:r>
              <a:rPr lang="en-US" sz="2100" b="1" i="0" u="sng" dirty="0">
                <a:solidFill>
                  <a:schemeClr val="bg1"/>
                </a:solidFill>
                <a:effectLst/>
                <a:latin typeface="+mj-lt"/>
              </a:rPr>
              <a:t>What are the Knowledge Areas according to BABOK and what’s th</a:t>
            </a:r>
            <a:r>
              <a:rPr lang="en-US" sz="2100" b="1" u="sng" dirty="0">
                <a:solidFill>
                  <a:schemeClr val="bg1"/>
                </a:solidFill>
                <a:latin typeface="+mj-lt"/>
              </a:rPr>
              <a:t>e relationship between them </a:t>
            </a:r>
            <a:r>
              <a:rPr lang="en-US" sz="2100" dirty="0">
                <a:solidFill>
                  <a:schemeClr val="bg1"/>
                </a:solidFill>
                <a:latin typeface="+mj-lt"/>
              </a:rPr>
              <a:t>?</a:t>
            </a:r>
            <a:endParaRPr lang="en-US" sz="2100" b="0" i="0" dirty="0">
              <a:solidFill>
                <a:schemeClr val="bg1"/>
              </a:solidFill>
              <a:effectLst/>
              <a:latin typeface="+mj-lt"/>
            </a:endParaRPr>
          </a:p>
        </p:txBody>
      </p:sp>
      <p:pic>
        <p:nvPicPr>
          <p:cNvPr id="9" name="Picture 8">
            <a:extLst>
              <a:ext uri="{FF2B5EF4-FFF2-40B4-BE49-F238E27FC236}">
                <a16:creationId xmlns:a16="http://schemas.microsoft.com/office/drawing/2014/main" id="{2D651EB2-5292-4C2A-A24E-C3211CECA0D3}"/>
              </a:ext>
            </a:extLst>
          </p:cNvPr>
          <p:cNvPicPr>
            <a:picLocks noChangeAspect="1"/>
          </p:cNvPicPr>
          <p:nvPr/>
        </p:nvPicPr>
        <p:blipFill rotWithShape="1">
          <a:blip r:embed="rId4"/>
          <a:srcRect l="27799" t="39565" r="31848" b="14783"/>
          <a:stretch/>
        </p:blipFill>
        <p:spPr>
          <a:xfrm>
            <a:off x="2930386" y="3004437"/>
            <a:ext cx="6331228" cy="3712719"/>
          </a:xfrm>
          <a:prstGeom prst="rect">
            <a:avLst/>
          </a:prstGeom>
          <a:ln w="60325" cap="sq">
            <a:solidFill>
              <a:schemeClr val="accent4"/>
            </a:solidFill>
            <a:prstDash val="solid"/>
            <a:miter lim="800000"/>
          </a:ln>
          <a:effectLst>
            <a:outerShdw blurRad="50800" dist="38100" dir="2700000" sx="152000" sy="152000" algn="tl" rotWithShape="0">
              <a:srgbClr val="000000">
                <a:alpha val="0"/>
              </a:srgbClr>
            </a:outerShdw>
          </a:effectLst>
        </p:spPr>
      </p:pic>
      <p:sp>
        <p:nvSpPr>
          <p:cNvPr id="2" name="Flowchart: Process 1">
            <a:extLst>
              <a:ext uri="{FF2B5EF4-FFF2-40B4-BE49-F238E27FC236}">
                <a16:creationId xmlns:a16="http://schemas.microsoft.com/office/drawing/2014/main" id="{BD4903B3-CBEB-7761-A6CB-256969DC4F62}"/>
              </a:ext>
            </a:extLst>
          </p:cNvPr>
          <p:cNvSpPr/>
          <p:nvPr/>
        </p:nvSpPr>
        <p:spPr>
          <a:xfrm>
            <a:off x="1585519" y="953375"/>
            <a:ext cx="7558481" cy="486231"/>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latin typeface="+mj-lt"/>
              </a:rPr>
              <a:t>Knowledge Areas </a:t>
            </a:r>
            <a:r>
              <a:rPr lang="en-US" sz="2100" dirty="0">
                <a:latin typeface="+mj-lt"/>
              </a:rPr>
              <a:t>: groups a related set of tasks and techniques. </a:t>
            </a:r>
          </a:p>
        </p:txBody>
      </p:sp>
    </p:spTree>
    <p:extLst>
      <p:ext uri="{BB962C8B-B14F-4D97-AF65-F5344CB8AC3E}">
        <p14:creationId xmlns:p14="http://schemas.microsoft.com/office/powerpoint/2010/main" val="2659490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9784CF8-05FF-493A-8307-4D61EA307DCD}"/>
              </a:ext>
            </a:extLst>
          </p:cNvPr>
          <p:cNvSpPr>
            <a:spLocks noGrp="1"/>
          </p:cNvSpPr>
          <p:nvPr>
            <p:ph type="body" sz="quarter" idx="14"/>
          </p:nvPr>
        </p:nvSpPr>
        <p:spPr>
          <a:xfrm>
            <a:off x="660399" y="1518361"/>
            <a:ext cx="5080000" cy="438150"/>
          </a:xfrm>
          <a:solidFill>
            <a:schemeClr val="accent3">
              <a:lumMod val="20000"/>
              <a:lumOff val="80000"/>
            </a:schemeClr>
          </a:solidFill>
        </p:spPr>
        <p:txBody>
          <a:bodyPr/>
          <a:lstStyle/>
          <a:p>
            <a:r>
              <a:rPr lang="en-US" u="sng" dirty="0"/>
              <a:t>What’s a Task?</a:t>
            </a:r>
          </a:p>
          <a:p>
            <a:endParaRPr lang="el-GR" dirty="0"/>
          </a:p>
        </p:txBody>
      </p:sp>
      <p:sp>
        <p:nvSpPr>
          <p:cNvPr id="6" name="Text Placeholder 5">
            <a:extLst>
              <a:ext uri="{FF2B5EF4-FFF2-40B4-BE49-F238E27FC236}">
                <a16:creationId xmlns:a16="http://schemas.microsoft.com/office/drawing/2014/main" id="{668D83EC-268C-4C69-B8FB-7BFD6100F002}"/>
              </a:ext>
            </a:extLst>
          </p:cNvPr>
          <p:cNvSpPr>
            <a:spLocks noGrp="1"/>
          </p:cNvSpPr>
          <p:nvPr>
            <p:ph type="body" sz="quarter" idx="13"/>
          </p:nvPr>
        </p:nvSpPr>
        <p:spPr>
          <a:xfrm>
            <a:off x="690925" y="2066692"/>
            <a:ext cx="5018948" cy="2219680"/>
          </a:xfrm>
          <a:solidFill>
            <a:schemeClr val="accent3">
              <a:lumMod val="20000"/>
              <a:lumOff val="80000"/>
            </a:schemeClr>
          </a:solidFill>
        </p:spPr>
        <p:txBody>
          <a:bodyPr/>
          <a:lstStyle/>
          <a:p>
            <a:pPr rtl="0"/>
            <a:r>
              <a:rPr lang="en-US" sz="2000" dirty="0">
                <a:effectLst/>
                <a:latin typeface="+mj-lt"/>
              </a:rPr>
              <a:t>Tasks are the fundamental activities that a business process analysis professional must perform during an analysis project.</a:t>
            </a:r>
          </a:p>
          <a:p>
            <a:pPr rtl="0"/>
            <a:r>
              <a:rPr lang="en-US" dirty="0">
                <a:latin typeface="+mj-lt"/>
              </a:rPr>
              <a:t>As described on the below  chart, tasks are not necessarily performed at a particular time in the lifecycle of a project. </a:t>
            </a:r>
            <a:endParaRPr lang="en-US" sz="2000" dirty="0">
              <a:effectLst/>
              <a:latin typeface="+mj-lt"/>
            </a:endParaRPr>
          </a:p>
        </p:txBody>
      </p:sp>
      <p:sp>
        <p:nvSpPr>
          <p:cNvPr id="8" name="Text Placeholder 7">
            <a:extLst>
              <a:ext uri="{FF2B5EF4-FFF2-40B4-BE49-F238E27FC236}">
                <a16:creationId xmlns:a16="http://schemas.microsoft.com/office/drawing/2014/main" id="{558300EB-EB9F-40C3-AD7C-4BB862FFC71D}"/>
              </a:ext>
            </a:extLst>
          </p:cNvPr>
          <p:cNvSpPr>
            <a:spLocks noGrp="1"/>
          </p:cNvSpPr>
          <p:nvPr>
            <p:ph type="body" sz="quarter" idx="15"/>
          </p:nvPr>
        </p:nvSpPr>
        <p:spPr>
          <a:xfrm>
            <a:off x="6557552" y="1518361"/>
            <a:ext cx="4974048" cy="438150"/>
          </a:xfrm>
          <a:solidFill>
            <a:schemeClr val="accent3">
              <a:lumMod val="20000"/>
              <a:lumOff val="80000"/>
            </a:schemeClr>
          </a:solidFill>
        </p:spPr>
        <p:txBody>
          <a:bodyPr/>
          <a:lstStyle/>
          <a:p>
            <a:r>
              <a:rPr lang="en-US" u="sng" dirty="0"/>
              <a:t>What’s a Technique?</a:t>
            </a:r>
            <a:endParaRPr lang="el-GR" u="sng" dirty="0"/>
          </a:p>
        </p:txBody>
      </p:sp>
      <p:sp>
        <p:nvSpPr>
          <p:cNvPr id="9" name="Text Placeholder 8">
            <a:extLst>
              <a:ext uri="{FF2B5EF4-FFF2-40B4-BE49-F238E27FC236}">
                <a16:creationId xmlns:a16="http://schemas.microsoft.com/office/drawing/2014/main" id="{DD16BD80-FA57-4E72-8570-8EAEC0920331}"/>
              </a:ext>
            </a:extLst>
          </p:cNvPr>
          <p:cNvSpPr>
            <a:spLocks noGrp="1"/>
          </p:cNvSpPr>
          <p:nvPr>
            <p:ph type="body" sz="quarter" idx="16"/>
          </p:nvPr>
        </p:nvSpPr>
        <p:spPr>
          <a:xfrm>
            <a:off x="6557552" y="2096256"/>
            <a:ext cx="4974048" cy="2219680"/>
          </a:xfrm>
          <a:solidFill>
            <a:schemeClr val="accent2">
              <a:lumMod val="20000"/>
              <a:lumOff val="80000"/>
            </a:schemeClr>
          </a:solidFill>
        </p:spPr>
        <p:txBody>
          <a:bodyPr/>
          <a:lstStyle/>
          <a:p>
            <a:r>
              <a:rPr lang="en-US" dirty="0">
                <a:latin typeface="+mj-lt"/>
              </a:rPr>
              <a:t>Techniques provide additional information on different ways that a task may be performed or different forms the output of the task may take.</a:t>
            </a:r>
          </a:p>
          <a:p>
            <a:r>
              <a:rPr lang="en-US" dirty="0">
                <a:latin typeface="+mj-lt"/>
              </a:rPr>
              <a:t>A task may have none, one, or more related techniques. A technique must be related to at least one task.</a:t>
            </a:r>
          </a:p>
        </p:txBody>
      </p:sp>
      <p:sp>
        <p:nvSpPr>
          <p:cNvPr id="10" name="Picture Placeholder 9">
            <a:extLst>
              <a:ext uri="{FF2B5EF4-FFF2-40B4-BE49-F238E27FC236}">
                <a16:creationId xmlns:a16="http://schemas.microsoft.com/office/drawing/2014/main" id="{659C52CD-02F7-4B0A-B780-ECEF81BFEC70}"/>
              </a:ext>
            </a:extLst>
          </p:cNvPr>
          <p:cNvSpPr>
            <a:spLocks noGrp="1"/>
          </p:cNvSpPr>
          <p:nvPr>
            <p:ph type="pic" sz="quarter" idx="17"/>
          </p:nvPr>
        </p:nvSpPr>
        <p:spPr/>
        <p:txBody>
          <a:bodyPr/>
          <a:lstStyle/>
          <a:p>
            <a:endParaRPr lang="en-US"/>
          </a:p>
        </p:txBody>
      </p:sp>
      <p:sp>
        <p:nvSpPr>
          <p:cNvPr id="3" name="Title 2">
            <a:extLst>
              <a:ext uri="{FF2B5EF4-FFF2-40B4-BE49-F238E27FC236}">
                <a16:creationId xmlns:a16="http://schemas.microsoft.com/office/drawing/2014/main" id="{4D849B17-F5A6-49D4-9D0C-908E5B7B0D01}"/>
              </a:ext>
            </a:extLst>
          </p:cNvPr>
          <p:cNvSpPr>
            <a:spLocks noGrp="1"/>
          </p:cNvSpPr>
          <p:nvPr>
            <p:ph type="title"/>
          </p:nvPr>
        </p:nvSpPr>
        <p:spPr>
          <a:xfrm>
            <a:off x="660400" y="805213"/>
            <a:ext cx="5561496" cy="830997"/>
          </a:xfrm>
        </p:spPr>
        <p:txBody>
          <a:bodyPr/>
          <a:lstStyle/>
          <a:p>
            <a:r>
              <a:rPr lang="en-US" dirty="0">
                <a:solidFill>
                  <a:schemeClr val="accent3"/>
                </a:solidFill>
              </a:rPr>
              <a:t>Tasks &amp;Techniques </a:t>
            </a:r>
            <a:endParaRPr lang="el-GR" dirty="0">
              <a:solidFill>
                <a:schemeClr val="accent3"/>
              </a:solidFill>
            </a:endParaRPr>
          </a:p>
        </p:txBody>
      </p:sp>
      <p:sp>
        <p:nvSpPr>
          <p:cNvPr id="11" name="Flowchart: Connector 10">
            <a:extLst>
              <a:ext uri="{FF2B5EF4-FFF2-40B4-BE49-F238E27FC236}">
                <a16:creationId xmlns:a16="http://schemas.microsoft.com/office/drawing/2014/main" id="{A58F31C3-E397-4D77-B2CF-2035D5665431}"/>
              </a:ext>
            </a:extLst>
          </p:cNvPr>
          <p:cNvSpPr/>
          <p:nvPr/>
        </p:nvSpPr>
        <p:spPr>
          <a:xfrm>
            <a:off x="10917825" y="48936"/>
            <a:ext cx="943898" cy="925530"/>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Oval 11">
            <a:extLst>
              <a:ext uri="{FF2B5EF4-FFF2-40B4-BE49-F238E27FC236}">
                <a16:creationId xmlns:a16="http://schemas.microsoft.com/office/drawing/2014/main" id="{E394DD32-1B38-4973-8BEF-9DF6648A0381}"/>
              </a:ext>
            </a:extLst>
          </p:cNvPr>
          <p:cNvSpPr/>
          <p:nvPr/>
        </p:nvSpPr>
        <p:spPr>
          <a:xfrm>
            <a:off x="9453084" y="511701"/>
            <a:ext cx="854766" cy="8309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4" name="Picture 3">
            <a:extLst>
              <a:ext uri="{FF2B5EF4-FFF2-40B4-BE49-F238E27FC236}">
                <a16:creationId xmlns:a16="http://schemas.microsoft.com/office/drawing/2014/main" id="{700433D7-3BDE-4341-891D-1EF3741404C2}"/>
              </a:ext>
            </a:extLst>
          </p:cNvPr>
          <p:cNvPicPr>
            <a:picLocks noChangeAspect="1"/>
          </p:cNvPicPr>
          <p:nvPr/>
        </p:nvPicPr>
        <p:blipFill>
          <a:blip r:embed="rId2"/>
          <a:stretch>
            <a:fillRect/>
          </a:stretch>
        </p:blipFill>
        <p:spPr>
          <a:xfrm>
            <a:off x="3101207" y="4426117"/>
            <a:ext cx="5435599" cy="2293467"/>
          </a:xfrm>
          <a:prstGeom prst="rect">
            <a:avLst/>
          </a:prstGeom>
        </p:spPr>
      </p:pic>
    </p:spTree>
    <p:extLst>
      <p:ext uri="{BB962C8B-B14F-4D97-AF65-F5344CB8AC3E}">
        <p14:creationId xmlns:p14="http://schemas.microsoft.com/office/powerpoint/2010/main" val="355516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8" y="501295"/>
            <a:ext cx="5927213" cy="1379460"/>
          </a:xfrm>
        </p:spPr>
        <p:txBody>
          <a:bodyPr/>
          <a:lstStyle/>
          <a:p>
            <a:r>
              <a:rPr lang="en-US" dirty="0">
                <a:solidFill>
                  <a:schemeClr val="accent2"/>
                </a:solidFill>
              </a:rPr>
              <a:t>Practical Objectives </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398" y="2000203"/>
            <a:ext cx="6789883" cy="4606563"/>
          </a:xfrm>
        </p:spPr>
        <p:txBody>
          <a:bodyPr/>
          <a:lstStyle/>
          <a:p>
            <a:r>
              <a:rPr lang="en-US" sz="2200" dirty="0">
                <a:latin typeface="+mj-lt"/>
              </a:rPr>
              <a:t>Concept Note </a:t>
            </a:r>
          </a:p>
          <a:p>
            <a:pPr lvl="1">
              <a:buFont typeface="Wingdings" panose="05000000000000000000" pitchFamily="2" charset="2"/>
              <a:buChar char="Ø"/>
            </a:pPr>
            <a:r>
              <a:rPr lang="en-US" sz="2200" dirty="0">
                <a:latin typeface="+mj-lt"/>
              </a:rPr>
              <a:t>Sample/Template </a:t>
            </a:r>
          </a:p>
          <a:p>
            <a:pPr lvl="1">
              <a:buFont typeface="Wingdings" panose="05000000000000000000" pitchFamily="2" charset="2"/>
              <a:buChar char="Ø"/>
            </a:pPr>
            <a:endParaRPr lang="en-US" sz="2200" dirty="0">
              <a:latin typeface="+mj-lt"/>
            </a:endParaRPr>
          </a:p>
          <a:p>
            <a:r>
              <a:rPr lang="en-US" sz="2200" dirty="0">
                <a:latin typeface="+mj-lt"/>
              </a:rPr>
              <a:t>Process Flow</a:t>
            </a:r>
          </a:p>
          <a:p>
            <a:pPr lvl="1">
              <a:buFont typeface="Wingdings" panose="05000000000000000000" pitchFamily="2" charset="2"/>
              <a:buChar char="Ø"/>
            </a:pPr>
            <a:r>
              <a:rPr lang="en-US" sz="2200" dirty="0">
                <a:latin typeface="+mj-lt"/>
              </a:rPr>
              <a:t>Candidate Internship</a:t>
            </a:r>
          </a:p>
          <a:p>
            <a:pPr lvl="1">
              <a:buFont typeface="Wingdings" panose="05000000000000000000" pitchFamily="2" charset="2"/>
              <a:buChar char="Ø"/>
            </a:pPr>
            <a:endParaRPr lang="en-US" sz="2200" dirty="0">
              <a:latin typeface="+mj-lt"/>
            </a:endParaRPr>
          </a:p>
          <a:p>
            <a:r>
              <a:rPr lang="en-US" sz="2200" dirty="0">
                <a:latin typeface="+mj-lt"/>
              </a:rPr>
              <a:t>Search Tool Engine </a:t>
            </a:r>
          </a:p>
          <a:p>
            <a:pPr lvl="1">
              <a:buFont typeface="Wingdings" panose="05000000000000000000" pitchFamily="2" charset="2"/>
              <a:buChar char="Ø"/>
            </a:pPr>
            <a:r>
              <a:rPr lang="en-US" sz="2200" dirty="0">
                <a:latin typeface="+mj-lt"/>
              </a:rPr>
              <a:t>TrendHunter Platform </a:t>
            </a:r>
          </a:p>
          <a:p>
            <a:pPr lvl="1">
              <a:buFont typeface="Wingdings" panose="05000000000000000000" pitchFamily="2" charset="2"/>
              <a:buChar char="Ø"/>
            </a:pPr>
            <a:endParaRPr lang="en-US" dirty="0"/>
          </a:p>
          <a:p>
            <a:pPr marL="266700" lvl="1" indent="0">
              <a:buNone/>
            </a:pPr>
            <a:endParaRPr lang="en-US" dirty="0"/>
          </a:p>
        </p:txBody>
      </p:sp>
      <p:pic>
        <p:nvPicPr>
          <p:cNvPr id="6" name="Picture Placeholder 5">
            <a:extLst>
              <a:ext uri="{FF2B5EF4-FFF2-40B4-BE49-F238E27FC236}">
                <a16:creationId xmlns:a16="http://schemas.microsoft.com/office/drawing/2014/main" id="{A08F1CB2-2278-4290-A4D3-44B98EEEC56C}"/>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39000"/>
                    </a14:imgEffect>
                    <a14:imgEffect>
                      <a14:brightnessContrast bright="-9000" contrast="1000"/>
                    </a14:imgEffect>
                  </a14:imgLayer>
                </a14:imgProps>
              </a:ext>
              <a:ext uri="{837473B0-CC2E-450A-ABE3-18F120FF3D39}">
                <a1611:picAttrSrcUrl xmlns:a1611="http://schemas.microsoft.com/office/drawing/2016/11/main" r:id="rId4"/>
              </a:ext>
            </a:extLst>
          </a:blip>
          <a:srcRect l="21618" t="9332" r="23470" b="-8600"/>
          <a:stretch/>
        </p:blipFill>
        <p:spPr>
          <a:xfrm>
            <a:off x="7090228" y="786181"/>
            <a:ext cx="4267980" cy="5181600"/>
          </a:xfrm>
        </p:spPr>
      </p:pic>
    </p:spTree>
    <p:extLst>
      <p:ext uri="{BB962C8B-B14F-4D97-AF65-F5344CB8AC3E}">
        <p14:creationId xmlns:p14="http://schemas.microsoft.com/office/powerpoint/2010/main" val="3696770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solidFill>
                  <a:schemeClr val="accent2"/>
                </a:solidFill>
              </a:rPr>
              <a:t>Concept Note</a:t>
            </a:r>
          </a:p>
        </p:txBody>
      </p:sp>
      <p:sp>
        <p:nvSpPr>
          <p:cNvPr id="3" name="TextBox 2">
            <a:extLst>
              <a:ext uri="{FF2B5EF4-FFF2-40B4-BE49-F238E27FC236}">
                <a16:creationId xmlns:a16="http://schemas.microsoft.com/office/drawing/2014/main" id="{D98C3EBB-EEF7-4D1F-85E1-BDC81D363D95}"/>
              </a:ext>
            </a:extLst>
          </p:cNvPr>
          <p:cNvSpPr txBox="1"/>
          <p:nvPr/>
        </p:nvSpPr>
        <p:spPr>
          <a:xfrm>
            <a:off x="727363" y="1995054"/>
            <a:ext cx="10515600" cy="3477875"/>
          </a:xfrm>
          <a:prstGeom prst="rect">
            <a:avLst/>
          </a:prstGeom>
          <a:noFill/>
        </p:spPr>
        <p:txBody>
          <a:bodyPr wrap="square" rtlCol="0">
            <a:spAutoFit/>
          </a:bodyPr>
          <a:lstStyle/>
          <a:p>
            <a:pPr lvl="1" algn="just">
              <a:buClr>
                <a:schemeClr val="accent4"/>
              </a:buClr>
            </a:pPr>
            <a:r>
              <a:rPr lang="en-US" sz="2200" dirty="0"/>
              <a:t> 	 </a:t>
            </a:r>
            <a:r>
              <a:rPr lang="en-US" sz="2200" dirty="0">
                <a:latin typeface="+mj-lt"/>
              </a:rPr>
              <a:t>It’s a brief outline of a project and it shortly involves an introduction, a 	  		 background and proposed objectives.</a:t>
            </a:r>
          </a:p>
          <a:p>
            <a:pPr algn="just">
              <a:buClr>
                <a:schemeClr val="accent4"/>
              </a:buClr>
            </a:pPr>
            <a:endParaRPr lang="en-US" sz="2200" dirty="0">
              <a:latin typeface="+mj-lt"/>
            </a:endParaRPr>
          </a:p>
          <a:p>
            <a:pPr algn="just">
              <a:buClr>
                <a:schemeClr val="accent4"/>
              </a:buClr>
            </a:pPr>
            <a:r>
              <a:rPr lang="en-US" sz="2200" dirty="0">
                <a:latin typeface="+mj-lt"/>
              </a:rPr>
              <a:t>	</a:t>
            </a:r>
          </a:p>
          <a:p>
            <a:pPr algn="just">
              <a:buClr>
                <a:schemeClr val="accent4"/>
              </a:buClr>
            </a:pPr>
            <a:r>
              <a:rPr lang="en-US" sz="2200" dirty="0">
                <a:latin typeface="+mj-lt"/>
              </a:rPr>
              <a:t>	  The purpose of it is to first propose a project to a donor before submitting a full 	  application. </a:t>
            </a:r>
          </a:p>
          <a:p>
            <a:pPr algn="just">
              <a:buClr>
                <a:schemeClr val="accent4"/>
              </a:buClr>
            </a:pPr>
            <a:endParaRPr lang="en-US" sz="2200" u="sng" dirty="0">
              <a:latin typeface="+mj-lt"/>
            </a:endParaRPr>
          </a:p>
          <a:p>
            <a:pPr algn="just">
              <a:buClr>
                <a:schemeClr val="accent4"/>
              </a:buClr>
            </a:pPr>
            <a:endParaRPr lang="en-US" sz="2200" u="sng" dirty="0">
              <a:latin typeface="+mj-lt"/>
            </a:endParaRPr>
          </a:p>
          <a:p>
            <a:pPr lvl="2" algn="just">
              <a:buClr>
                <a:schemeClr val="accent4"/>
              </a:buClr>
            </a:pPr>
            <a:endParaRPr kumimoji="0" lang="en-US" sz="2200" b="0" i="0" u="none" strike="noStrike" kern="1200" cap="none" spc="0" normalizeH="0" baseline="0" noProof="0" dirty="0">
              <a:ln>
                <a:noFill/>
              </a:ln>
              <a:solidFill>
                <a:prstClr val="black"/>
              </a:solidFill>
              <a:effectLst/>
              <a:uLnTx/>
              <a:uFillTx/>
              <a:latin typeface="+mj-lt"/>
              <a:ea typeface="+mn-ea"/>
              <a:cs typeface="+mn-cs"/>
            </a:endParaRPr>
          </a:p>
          <a:p>
            <a:pPr lvl="2" algn="just">
              <a:buClr>
                <a:schemeClr val="accent4"/>
              </a:buClr>
            </a:pPr>
            <a:r>
              <a:rPr kumimoji="0" lang="en-US" sz="2200" b="0" i="0" u="none" strike="noStrike" kern="1200" cap="none" spc="0" normalizeH="0" baseline="0" noProof="0" dirty="0">
                <a:ln>
                  <a:noFill/>
                </a:ln>
                <a:solidFill>
                  <a:prstClr val="black"/>
                </a:solidFill>
                <a:effectLst/>
                <a:uLnTx/>
                <a:uFillTx/>
                <a:latin typeface="+mj-lt"/>
                <a:ea typeface="+mn-ea"/>
                <a:cs typeface="+mn-cs"/>
              </a:rPr>
              <a:t>    It’s used for calls in Horizon Europe Work Programme</a:t>
            </a:r>
            <a:r>
              <a:rPr lang="en-US" sz="2200" dirty="0">
                <a:solidFill>
                  <a:prstClr val="black"/>
                </a:solidFill>
                <a:latin typeface="+mj-lt"/>
              </a:rPr>
              <a:t>.</a:t>
            </a:r>
            <a:endParaRPr lang="el-GR" sz="2200" dirty="0">
              <a:latin typeface="+mj-lt"/>
            </a:endParaRPr>
          </a:p>
        </p:txBody>
      </p:sp>
      <p:sp>
        <p:nvSpPr>
          <p:cNvPr id="4" name="Speech Bubble: Oval 3">
            <a:extLst>
              <a:ext uri="{FF2B5EF4-FFF2-40B4-BE49-F238E27FC236}">
                <a16:creationId xmlns:a16="http://schemas.microsoft.com/office/drawing/2014/main" id="{DBB5EE37-2484-49A1-BC25-027E861C4D63}"/>
              </a:ext>
            </a:extLst>
          </p:cNvPr>
          <p:cNvSpPr/>
          <p:nvPr/>
        </p:nvSpPr>
        <p:spPr>
          <a:xfrm>
            <a:off x="114299" y="1672936"/>
            <a:ext cx="1226127" cy="820882"/>
          </a:xfrm>
          <a:prstGeom prst="wedgeEllipseCallout">
            <a:avLst>
              <a:gd name="adj1" fmla="val 76656"/>
              <a:gd name="adj2" fmla="val 344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What?</a:t>
            </a:r>
            <a:endParaRPr lang="el-GR" dirty="0">
              <a:latin typeface="+mj-lt"/>
            </a:endParaRPr>
          </a:p>
        </p:txBody>
      </p:sp>
      <p:sp>
        <p:nvSpPr>
          <p:cNvPr id="10" name="Speech Bubble: Oval 9">
            <a:extLst>
              <a:ext uri="{FF2B5EF4-FFF2-40B4-BE49-F238E27FC236}">
                <a16:creationId xmlns:a16="http://schemas.microsoft.com/office/drawing/2014/main" id="{AFA16925-94D2-425B-9719-75AF98A8B910}"/>
              </a:ext>
            </a:extLst>
          </p:cNvPr>
          <p:cNvSpPr/>
          <p:nvPr/>
        </p:nvSpPr>
        <p:spPr>
          <a:xfrm>
            <a:off x="136987" y="3153757"/>
            <a:ext cx="1226127" cy="820882"/>
          </a:xfrm>
          <a:prstGeom prst="wedgeEllipseCallout">
            <a:avLst>
              <a:gd name="adj1" fmla="val 76656"/>
              <a:gd name="adj2" fmla="val 344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Why?</a:t>
            </a:r>
            <a:endParaRPr lang="el-GR" dirty="0">
              <a:latin typeface="+mj-lt"/>
            </a:endParaRPr>
          </a:p>
        </p:txBody>
      </p:sp>
      <p:sp>
        <p:nvSpPr>
          <p:cNvPr id="11" name="Speech Bubble: Oval 10">
            <a:extLst>
              <a:ext uri="{FF2B5EF4-FFF2-40B4-BE49-F238E27FC236}">
                <a16:creationId xmlns:a16="http://schemas.microsoft.com/office/drawing/2014/main" id="{47A86C9C-1DEF-4A32-B219-03230117BBF1}"/>
              </a:ext>
            </a:extLst>
          </p:cNvPr>
          <p:cNvSpPr/>
          <p:nvPr/>
        </p:nvSpPr>
        <p:spPr>
          <a:xfrm>
            <a:off x="136988" y="4652047"/>
            <a:ext cx="1314276" cy="820882"/>
          </a:xfrm>
          <a:prstGeom prst="wedgeEllipseCallout">
            <a:avLst>
              <a:gd name="adj1" fmla="val 66151"/>
              <a:gd name="adj2" fmla="val 268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Where?</a:t>
            </a:r>
            <a:endParaRPr lang="el-GR" dirty="0">
              <a:latin typeface="+mj-lt"/>
            </a:endParaRPr>
          </a:p>
        </p:txBody>
      </p:sp>
      <p:sp>
        <p:nvSpPr>
          <p:cNvPr id="14" name="TextBox 13">
            <a:extLst>
              <a:ext uri="{FF2B5EF4-FFF2-40B4-BE49-F238E27FC236}">
                <a16:creationId xmlns:a16="http://schemas.microsoft.com/office/drawing/2014/main" id="{8BF86BFC-2215-1472-782D-28E4EF0EA328}"/>
              </a:ext>
            </a:extLst>
          </p:cNvPr>
          <p:cNvSpPr txBox="1"/>
          <p:nvPr/>
        </p:nvSpPr>
        <p:spPr>
          <a:xfrm>
            <a:off x="1755170" y="1878017"/>
            <a:ext cx="9596060" cy="935182"/>
          </a:xfrm>
          <a:prstGeom prst="rect">
            <a:avLst/>
          </a:prstGeom>
          <a:noFill/>
          <a:ln>
            <a:solidFill>
              <a:schemeClr val="accent2">
                <a:lumMod val="60000"/>
                <a:lumOff val="40000"/>
              </a:schemeClr>
            </a:solidFill>
          </a:ln>
        </p:spPr>
        <p:txBody>
          <a:bodyPr wrap="square" rtlCol="0">
            <a:spAutoFit/>
          </a:bodyPr>
          <a:lstStyle/>
          <a:p>
            <a:endParaRPr lang="en-US" dirty="0"/>
          </a:p>
        </p:txBody>
      </p:sp>
      <p:pic>
        <p:nvPicPr>
          <p:cNvPr id="15" name="Picture 14">
            <a:extLst>
              <a:ext uri="{FF2B5EF4-FFF2-40B4-BE49-F238E27FC236}">
                <a16:creationId xmlns:a16="http://schemas.microsoft.com/office/drawing/2014/main" id="{6121AF3F-6796-D41B-C859-0C955E47E403}"/>
              </a:ext>
            </a:extLst>
          </p:cNvPr>
          <p:cNvPicPr>
            <a:picLocks noChangeAspect="1"/>
          </p:cNvPicPr>
          <p:nvPr/>
        </p:nvPicPr>
        <p:blipFill>
          <a:blip r:embed="rId2"/>
          <a:stretch>
            <a:fillRect/>
          </a:stretch>
        </p:blipFill>
        <p:spPr>
          <a:xfrm>
            <a:off x="1755170" y="3263350"/>
            <a:ext cx="9608129" cy="944962"/>
          </a:xfrm>
          <a:prstGeom prst="rect">
            <a:avLst/>
          </a:prstGeom>
        </p:spPr>
      </p:pic>
      <p:pic>
        <p:nvPicPr>
          <p:cNvPr id="16" name="Picture 15">
            <a:extLst>
              <a:ext uri="{FF2B5EF4-FFF2-40B4-BE49-F238E27FC236}">
                <a16:creationId xmlns:a16="http://schemas.microsoft.com/office/drawing/2014/main" id="{53F11440-AAB7-6FA0-D241-8889B200837E}"/>
              </a:ext>
            </a:extLst>
          </p:cNvPr>
          <p:cNvPicPr>
            <a:picLocks noChangeAspect="1"/>
          </p:cNvPicPr>
          <p:nvPr/>
        </p:nvPicPr>
        <p:blipFill>
          <a:blip r:embed="rId2"/>
          <a:stretch>
            <a:fillRect/>
          </a:stretch>
        </p:blipFill>
        <p:spPr>
          <a:xfrm>
            <a:off x="1755171" y="5000448"/>
            <a:ext cx="9596060" cy="794599"/>
          </a:xfrm>
          <a:prstGeom prst="rect">
            <a:avLst/>
          </a:prstGeom>
        </p:spPr>
      </p:pic>
    </p:spTree>
    <p:extLst>
      <p:ext uri="{BB962C8B-B14F-4D97-AF65-F5344CB8AC3E}">
        <p14:creationId xmlns:p14="http://schemas.microsoft.com/office/powerpoint/2010/main" val="2580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46731" y="0"/>
            <a:ext cx="12192000" cy="6858000"/>
          </a:xfrm>
        </p:spPr>
      </p:pic>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a:xfrm>
            <a:off x="3558025" y="1745048"/>
            <a:ext cx="4622806" cy="2291220"/>
          </a:xfrm>
        </p:spPr>
        <p:txBody>
          <a:bodyPr numCol="1"/>
          <a:lstStyle/>
          <a:p>
            <a:pPr marL="396000" rtl="0" eaLnBrk="1" latinLnBrk="0" hangingPunct="1"/>
            <a:r>
              <a:rPr lang="en-US" sz="2400" dirty="0">
                <a:latin typeface="+mj-lt"/>
              </a:rPr>
              <a:t>Following there’s an example of a concept note that we created using the R&amp;I Proposal Concept Template, regarding the advertisement sector:</a:t>
            </a:r>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a:xfrm>
            <a:off x="2911957" y="4715802"/>
            <a:ext cx="6029285" cy="328536"/>
          </a:xfrm>
        </p:spPr>
        <p:txBody>
          <a:bodyPr/>
          <a:lstStyle/>
          <a:p>
            <a:r>
              <a:rPr lang="en-US" sz="1800" dirty="0">
                <a:latin typeface="+mj-lt"/>
              </a:rPr>
              <a:t>https://www.notion.so/Concept-Note-Retail-advertisement-Mall-of-Athens-e16280de68b84da8ad50c22c2d56f7c6?pvs=4</a:t>
            </a:r>
          </a:p>
        </p:txBody>
      </p:sp>
    </p:spTree>
    <p:extLst>
      <p:ext uri="{BB962C8B-B14F-4D97-AF65-F5344CB8AC3E}">
        <p14:creationId xmlns:p14="http://schemas.microsoft.com/office/powerpoint/2010/main" val="410139979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9C8E4F62333E40876794045BB2FFCA" ma:contentTypeVersion="7" ma:contentTypeDescription="Create a new document." ma:contentTypeScope="" ma:versionID="a93362061bdeb99429874295646793fb">
  <xsd:schema xmlns:xsd="http://www.w3.org/2001/XMLSchema" xmlns:xs="http://www.w3.org/2001/XMLSchema" xmlns:p="http://schemas.microsoft.com/office/2006/metadata/properties" xmlns:ns2="86bbf4d3-b876-4ff4-a887-dd1a1a89a3bb" xmlns:ns3="ad9bf508-f48e-4e0c-b014-2387826485e5" targetNamespace="http://schemas.microsoft.com/office/2006/metadata/properties" ma:root="true" ma:fieldsID="99dd1f88ddbbce6702652a96f3a26b2b" ns2:_="" ns3:_="">
    <xsd:import namespace="86bbf4d3-b876-4ff4-a887-dd1a1a89a3bb"/>
    <xsd:import namespace="ad9bf508-f48e-4e0c-b014-2387826485e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bbf4d3-b876-4ff4-a887-dd1a1a89a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9bf508-f48e-4e0c-b014-2387826485e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5E4972-CB49-469B-B46B-F38DC0EF50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bbf4d3-b876-4ff4-a887-dd1a1a89a3bb"/>
    <ds:schemaRef ds:uri="ad9bf508-f48e-4e0c-b014-2387826485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EA9014-ED64-4558-B1E1-D03F0EE32BEB}">
  <ds:schemaRefs>
    <ds:schemaRef ds:uri="http://schemas.microsoft.com/office/2006/metadata/properties"/>
    <ds:schemaRef ds:uri="http://purl.org/dc/terms/"/>
    <ds:schemaRef ds:uri="http://purl.org/dc/elements/1.1/"/>
    <ds:schemaRef ds:uri="http://schemas.microsoft.com/office/2006/documentManagement/types"/>
    <ds:schemaRef ds:uri="ad9bf508-f48e-4e0c-b014-2387826485e5"/>
    <ds:schemaRef ds:uri="86bbf4d3-b876-4ff4-a887-dd1a1a89a3bb"/>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1720</TotalTime>
  <Words>1101</Words>
  <Application>Microsoft Office PowerPoint</Application>
  <PresentationFormat>Ευρεία οθόνη</PresentationFormat>
  <Paragraphs>176</Paragraphs>
  <Slides>19</Slides>
  <Notes>6</Notes>
  <HiddenSlides>0</HiddenSlides>
  <MMClips>0</MMClips>
  <ScaleCrop>false</ScaleCrop>
  <HeadingPairs>
    <vt:vector size="4" baseType="variant">
      <vt:variant>
        <vt:lpstr>Θέμα</vt:lpstr>
      </vt:variant>
      <vt:variant>
        <vt:i4>1</vt:i4>
      </vt:variant>
      <vt:variant>
        <vt:lpstr>Τίτλοι διαφανειών</vt:lpstr>
      </vt:variant>
      <vt:variant>
        <vt:i4>19</vt:i4>
      </vt:variant>
    </vt:vector>
  </HeadingPairs>
  <TitlesOfParts>
    <vt:vector size="20" baseType="lpstr">
      <vt:lpstr>Office Theme</vt:lpstr>
      <vt:lpstr>Role : Business Analyst </vt:lpstr>
      <vt:lpstr>Business Analyst </vt:lpstr>
      <vt:lpstr>Business Analysis</vt:lpstr>
      <vt:lpstr>Key Concepts</vt:lpstr>
      <vt:lpstr>Knowledge Areas</vt:lpstr>
      <vt:lpstr>Tasks &amp;Techniques </vt:lpstr>
      <vt:lpstr>Practical Objectives </vt:lpstr>
      <vt:lpstr>Concept Note</vt:lpstr>
      <vt:lpstr>Following there’s an example of a concept note that we created using the R&amp;I Proposal Concept Template, regarding the advertisement sector:</vt:lpstr>
      <vt:lpstr>Concept Draft-Advertisement (Mall of Athens)</vt:lpstr>
      <vt:lpstr>Process Flow </vt:lpstr>
      <vt:lpstr>Below we can see an Internship Process Flow about the candidates of the company:</vt:lpstr>
      <vt:lpstr>Internship Process Flow</vt:lpstr>
      <vt:lpstr>Search Tool Engines  </vt:lpstr>
      <vt:lpstr>TrendHunter </vt:lpstr>
      <vt:lpstr>TrendHunter Dashboard</vt:lpstr>
      <vt:lpstr>Παρουσίαση του PowerPoint</vt:lpstr>
      <vt:lpstr>Recommendations</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Analysis</dc:title>
  <dc:creator>Tsoumaka Erasmia</dc:creator>
  <cp:lastModifiedBy>Aliferis Ilias</cp:lastModifiedBy>
  <cp:revision>86</cp:revision>
  <dcterms:created xsi:type="dcterms:W3CDTF">2023-08-28T08:12:44Z</dcterms:created>
  <dcterms:modified xsi:type="dcterms:W3CDTF">2023-09-01T15:49:46Z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